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9144000" cy="5715000" type="screen16x1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95F"/>
    <a:srgbClr val="00A699"/>
    <a:srgbClr val="D81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8"/>
    <p:restoredTop sz="94719"/>
  </p:normalViewPr>
  <p:slideViewPr>
    <p:cSldViewPr snapToGrid="0" snapToObjects="1">
      <p:cViewPr>
        <p:scale>
          <a:sx n="130" d="100"/>
          <a:sy n="130" d="100"/>
        </p:scale>
        <p:origin x="1640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507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24D447-1D6F-E143-88AA-079D1057A6A9}" type="doc">
      <dgm:prSet loTypeId="urn:microsoft.com/office/officeart/2005/8/layout/cycle6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0517895C-902E-7943-850A-FCBA0DFA3FA7}">
      <dgm:prSet phldrT="[Text]"/>
      <dgm:spPr/>
      <dgm:t>
        <a:bodyPr/>
        <a:lstStyle/>
        <a:p>
          <a:r>
            <a:rPr lang="en-GB" dirty="0"/>
            <a:t>Data processing</a:t>
          </a:r>
        </a:p>
      </dgm:t>
    </dgm:pt>
    <dgm:pt modelId="{F4A4DED9-A5F4-144A-880B-51A2DD9EAB35}" type="parTrans" cxnId="{5E804939-087B-954B-AE73-5F1A8C72E119}">
      <dgm:prSet/>
      <dgm:spPr/>
      <dgm:t>
        <a:bodyPr/>
        <a:lstStyle/>
        <a:p>
          <a:endParaRPr lang="en-GB"/>
        </a:p>
      </dgm:t>
    </dgm:pt>
    <dgm:pt modelId="{FBFE3821-28A9-EF4C-B0AD-4C1271E4BD37}" type="sibTrans" cxnId="{5E804939-087B-954B-AE73-5F1A8C72E119}">
      <dgm:prSet/>
      <dgm:spPr/>
      <dgm:t>
        <a:bodyPr/>
        <a:lstStyle/>
        <a:p>
          <a:endParaRPr lang="en-GB"/>
        </a:p>
      </dgm:t>
    </dgm:pt>
    <dgm:pt modelId="{F07300C2-5587-C64E-BAD8-A934E2C4BF4A}">
      <dgm:prSet phldrT="[Text]"/>
      <dgm:spPr/>
      <dgm:t>
        <a:bodyPr/>
        <a:lstStyle/>
        <a:p>
          <a:r>
            <a:rPr lang="en-GB" dirty="0"/>
            <a:t>Data cleaning</a:t>
          </a:r>
        </a:p>
      </dgm:t>
    </dgm:pt>
    <dgm:pt modelId="{176E829C-0B5F-EA45-B7C0-7DC0423CED5C}" type="parTrans" cxnId="{F355664D-50FA-DC49-97E6-559C25EA3EF9}">
      <dgm:prSet/>
      <dgm:spPr/>
      <dgm:t>
        <a:bodyPr/>
        <a:lstStyle/>
        <a:p>
          <a:endParaRPr lang="en-GB"/>
        </a:p>
      </dgm:t>
    </dgm:pt>
    <dgm:pt modelId="{3C62546F-2C71-9F4F-AC45-2CCC6B8751C4}" type="sibTrans" cxnId="{F355664D-50FA-DC49-97E6-559C25EA3EF9}">
      <dgm:prSet/>
      <dgm:spPr/>
      <dgm:t>
        <a:bodyPr/>
        <a:lstStyle/>
        <a:p>
          <a:endParaRPr lang="en-GB"/>
        </a:p>
      </dgm:t>
    </dgm:pt>
    <dgm:pt modelId="{551602E2-07A5-1543-80DD-A4BB330D341D}">
      <dgm:prSet/>
      <dgm:spPr/>
      <dgm:t>
        <a:bodyPr/>
        <a:lstStyle/>
        <a:p>
          <a:r>
            <a:rPr lang="en-GB" dirty="0"/>
            <a:t>Data analysis</a:t>
          </a:r>
        </a:p>
      </dgm:t>
    </dgm:pt>
    <dgm:pt modelId="{869BF904-7B6C-144D-B05A-CC20C348B660}" type="parTrans" cxnId="{E118E505-50EB-B64F-AE15-D0574A289AED}">
      <dgm:prSet/>
      <dgm:spPr/>
      <dgm:t>
        <a:bodyPr/>
        <a:lstStyle/>
        <a:p>
          <a:endParaRPr lang="en-GB"/>
        </a:p>
      </dgm:t>
    </dgm:pt>
    <dgm:pt modelId="{E549D9A3-C97C-9A40-AAEB-5BCBD01412BC}" type="sibTrans" cxnId="{E118E505-50EB-B64F-AE15-D0574A289AED}">
      <dgm:prSet/>
      <dgm:spPr/>
      <dgm:t>
        <a:bodyPr/>
        <a:lstStyle/>
        <a:p>
          <a:endParaRPr lang="en-GB"/>
        </a:p>
      </dgm:t>
    </dgm:pt>
    <dgm:pt modelId="{0102D784-35F5-3245-8377-235B334BFC98}">
      <dgm:prSet/>
      <dgm:spPr/>
      <dgm:t>
        <a:bodyPr/>
        <a:lstStyle/>
        <a:p>
          <a:r>
            <a:rPr lang="en-GB" dirty="0"/>
            <a:t>Model</a:t>
          </a:r>
        </a:p>
      </dgm:t>
    </dgm:pt>
    <dgm:pt modelId="{F7DE59B5-290B-384D-B4D3-82B96B1D5CF5}" type="parTrans" cxnId="{8844AA9D-0117-2647-B3C8-78C7783C8AA2}">
      <dgm:prSet/>
      <dgm:spPr/>
      <dgm:t>
        <a:bodyPr/>
        <a:lstStyle/>
        <a:p>
          <a:endParaRPr lang="en-GB"/>
        </a:p>
      </dgm:t>
    </dgm:pt>
    <dgm:pt modelId="{06AE57FF-4017-D64C-8149-0DF0E2074F77}" type="sibTrans" cxnId="{8844AA9D-0117-2647-B3C8-78C7783C8AA2}">
      <dgm:prSet/>
      <dgm:spPr/>
      <dgm:t>
        <a:bodyPr/>
        <a:lstStyle/>
        <a:p>
          <a:endParaRPr lang="en-GB"/>
        </a:p>
      </dgm:t>
    </dgm:pt>
    <dgm:pt modelId="{CBD1F701-73F4-A34A-A29C-9280E25C00E5}">
      <dgm:prSet/>
      <dgm:spPr/>
      <dgm:t>
        <a:bodyPr/>
        <a:lstStyle/>
        <a:p>
          <a:r>
            <a:rPr lang="en-GB" dirty="0"/>
            <a:t>Validation</a:t>
          </a:r>
        </a:p>
      </dgm:t>
    </dgm:pt>
    <dgm:pt modelId="{7E4AA6BA-1EE7-C34E-8573-5ED68E095DCD}" type="parTrans" cxnId="{4E20FCC3-4234-9548-B870-30D9A5DB6D0C}">
      <dgm:prSet/>
      <dgm:spPr/>
      <dgm:t>
        <a:bodyPr/>
        <a:lstStyle/>
        <a:p>
          <a:endParaRPr lang="en-GB"/>
        </a:p>
      </dgm:t>
    </dgm:pt>
    <dgm:pt modelId="{BBEF621B-1AC2-1949-8D40-8AFE1963F09D}" type="sibTrans" cxnId="{4E20FCC3-4234-9548-B870-30D9A5DB6D0C}">
      <dgm:prSet/>
      <dgm:spPr/>
      <dgm:t>
        <a:bodyPr/>
        <a:lstStyle/>
        <a:p>
          <a:endParaRPr lang="en-GB"/>
        </a:p>
      </dgm:t>
    </dgm:pt>
    <dgm:pt modelId="{264A5EE5-C8CF-A94A-8239-9FC3992BC90B}">
      <dgm:prSet/>
      <dgm:spPr/>
      <dgm:t>
        <a:bodyPr/>
        <a:lstStyle/>
        <a:p>
          <a:r>
            <a:rPr lang="en-GB" dirty="0"/>
            <a:t>Find Data</a:t>
          </a:r>
        </a:p>
      </dgm:t>
    </dgm:pt>
    <dgm:pt modelId="{E650A6D4-61C9-0F4A-BCD2-F93A6EAC1B47}" type="parTrans" cxnId="{DA53E462-AA1B-F748-80FF-0ACC9935CD0B}">
      <dgm:prSet/>
      <dgm:spPr/>
      <dgm:t>
        <a:bodyPr/>
        <a:lstStyle/>
        <a:p>
          <a:endParaRPr lang="en-GB"/>
        </a:p>
      </dgm:t>
    </dgm:pt>
    <dgm:pt modelId="{0B7A7D1E-99F4-FA4D-A360-E4CEC3973DF7}" type="sibTrans" cxnId="{DA53E462-AA1B-F748-80FF-0ACC9935CD0B}">
      <dgm:prSet/>
      <dgm:spPr/>
      <dgm:t>
        <a:bodyPr/>
        <a:lstStyle/>
        <a:p>
          <a:endParaRPr lang="en-GB"/>
        </a:p>
      </dgm:t>
    </dgm:pt>
    <dgm:pt modelId="{327BF838-4A5B-9C4A-A102-7D028569AD69}">
      <dgm:prSet/>
      <dgm:spPr/>
      <dgm:t>
        <a:bodyPr/>
        <a:lstStyle/>
        <a:p>
          <a:r>
            <a:rPr lang="en-GB" dirty="0"/>
            <a:t>Questions</a:t>
          </a:r>
        </a:p>
      </dgm:t>
    </dgm:pt>
    <dgm:pt modelId="{7C8A07EB-6244-624D-913E-A53B009D197B}" type="sibTrans" cxnId="{F9B3C70E-87E8-1942-B8EB-9A9CD6FBC709}">
      <dgm:prSet/>
      <dgm:spPr/>
      <dgm:t>
        <a:bodyPr/>
        <a:lstStyle/>
        <a:p>
          <a:endParaRPr lang="en-GB"/>
        </a:p>
      </dgm:t>
    </dgm:pt>
    <dgm:pt modelId="{FCEC1627-0935-5844-8CFA-5D09B2DCD019}" type="parTrans" cxnId="{F9B3C70E-87E8-1942-B8EB-9A9CD6FBC709}">
      <dgm:prSet/>
      <dgm:spPr/>
      <dgm:t>
        <a:bodyPr/>
        <a:lstStyle/>
        <a:p>
          <a:endParaRPr lang="en-GB"/>
        </a:p>
      </dgm:t>
    </dgm:pt>
    <dgm:pt modelId="{D9C32969-D3E5-6241-9AF1-4371708BFF4F}" type="pres">
      <dgm:prSet presAssocID="{3C24D447-1D6F-E143-88AA-079D1057A6A9}" presName="cycle" presStyleCnt="0">
        <dgm:presLayoutVars>
          <dgm:dir/>
          <dgm:resizeHandles val="exact"/>
        </dgm:presLayoutVars>
      </dgm:prSet>
      <dgm:spPr/>
    </dgm:pt>
    <dgm:pt modelId="{037DB6ED-82D5-F24C-9DE3-EDD49E216A32}" type="pres">
      <dgm:prSet presAssocID="{327BF838-4A5B-9C4A-A102-7D028569AD69}" presName="node" presStyleLbl="node1" presStyleIdx="0" presStyleCnt="7">
        <dgm:presLayoutVars>
          <dgm:bulletEnabled val="1"/>
        </dgm:presLayoutVars>
      </dgm:prSet>
      <dgm:spPr/>
    </dgm:pt>
    <dgm:pt modelId="{299D50A6-A665-6C47-91F4-52E4137D6E1B}" type="pres">
      <dgm:prSet presAssocID="{327BF838-4A5B-9C4A-A102-7D028569AD69}" presName="spNode" presStyleCnt="0"/>
      <dgm:spPr/>
    </dgm:pt>
    <dgm:pt modelId="{5450552F-6A44-BC45-B909-0268193E2553}" type="pres">
      <dgm:prSet presAssocID="{7C8A07EB-6244-624D-913E-A53B009D197B}" presName="sibTrans" presStyleLbl="sibTrans1D1" presStyleIdx="0" presStyleCnt="7"/>
      <dgm:spPr/>
    </dgm:pt>
    <dgm:pt modelId="{FA82C540-5519-C644-A9A5-0BD69A3D9A29}" type="pres">
      <dgm:prSet presAssocID="{264A5EE5-C8CF-A94A-8239-9FC3992BC90B}" presName="node" presStyleLbl="node1" presStyleIdx="1" presStyleCnt="7">
        <dgm:presLayoutVars>
          <dgm:bulletEnabled val="1"/>
        </dgm:presLayoutVars>
      </dgm:prSet>
      <dgm:spPr/>
    </dgm:pt>
    <dgm:pt modelId="{B950BF56-4271-2642-ACC1-F03DF2D04871}" type="pres">
      <dgm:prSet presAssocID="{264A5EE5-C8CF-A94A-8239-9FC3992BC90B}" presName="spNode" presStyleCnt="0"/>
      <dgm:spPr/>
    </dgm:pt>
    <dgm:pt modelId="{A347900F-ADAE-F54A-93CA-378BB8320FB6}" type="pres">
      <dgm:prSet presAssocID="{0B7A7D1E-99F4-FA4D-A360-E4CEC3973DF7}" presName="sibTrans" presStyleLbl="sibTrans1D1" presStyleIdx="1" presStyleCnt="7"/>
      <dgm:spPr/>
    </dgm:pt>
    <dgm:pt modelId="{2E45E5F4-A29A-CC4D-9407-3B16A4EF1722}" type="pres">
      <dgm:prSet presAssocID="{0517895C-902E-7943-850A-FCBA0DFA3FA7}" presName="node" presStyleLbl="node1" presStyleIdx="2" presStyleCnt="7">
        <dgm:presLayoutVars>
          <dgm:bulletEnabled val="1"/>
        </dgm:presLayoutVars>
      </dgm:prSet>
      <dgm:spPr/>
    </dgm:pt>
    <dgm:pt modelId="{79437CD5-E6D8-644D-996A-24995F6602A6}" type="pres">
      <dgm:prSet presAssocID="{0517895C-902E-7943-850A-FCBA0DFA3FA7}" presName="spNode" presStyleCnt="0"/>
      <dgm:spPr/>
    </dgm:pt>
    <dgm:pt modelId="{DF9901D3-DB1A-104D-963A-4FD6B6764CF4}" type="pres">
      <dgm:prSet presAssocID="{FBFE3821-28A9-EF4C-B0AD-4C1271E4BD37}" presName="sibTrans" presStyleLbl="sibTrans1D1" presStyleIdx="2" presStyleCnt="7"/>
      <dgm:spPr/>
    </dgm:pt>
    <dgm:pt modelId="{D23FDEE3-4126-174B-8C75-1A2D056155D2}" type="pres">
      <dgm:prSet presAssocID="{F07300C2-5587-C64E-BAD8-A934E2C4BF4A}" presName="node" presStyleLbl="node1" presStyleIdx="3" presStyleCnt="7">
        <dgm:presLayoutVars>
          <dgm:bulletEnabled val="1"/>
        </dgm:presLayoutVars>
      </dgm:prSet>
      <dgm:spPr/>
    </dgm:pt>
    <dgm:pt modelId="{CBF1E471-E5DE-D44B-9B81-7BA80CA2D779}" type="pres">
      <dgm:prSet presAssocID="{F07300C2-5587-C64E-BAD8-A934E2C4BF4A}" presName="spNode" presStyleCnt="0"/>
      <dgm:spPr/>
    </dgm:pt>
    <dgm:pt modelId="{3C693F2B-6A83-314D-8FB1-7D3926716EC1}" type="pres">
      <dgm:prSet presAssocID="{3C62546F-2C71-9F4F-AC45-2CCC6B8751C4}" presName="sibTrans" presStyleLbl="sibTrans1D1" presStyleIdx="3" presStyleCnt="7"/>
      <dgm:spPr/>
    </dgm:pt>
    <dgm:pt modelId="{700E98EA-08D0-5845-A5E8-5DBB8C4D1C47}" type="pres">
      <dgm:prSet presAssocID="{551602E2-07A5-1543-80DD-A4BB330D341D}" presName="node" presStyleLbl="node1" presStyleIdx="4" presStyleCnt="7">
        <dgm:presLayoutVars>
          <dgm:bulletEnabled val="1"/>
        </dgm:presLayoutVars>
      </dgm:prSet>
      <dgm:spPr/>
    </dgm:pt>
    <dgm:pt modelId="{2B0C7230-2E30-2C43-8C94-45BC9D7A8D3C}" type="pres">
      <dgm:prSet presAssocID="{551602E2-07A5-1543-80DD-A4BB330D341D}" presName="spNode" presStyleCnt="0"/>
      <dgm:spPr/>
    </dgm:pt>
    <dgm:pt modelId="{B41D36C0-3496-C744-B983-C6C5D44A9833}" type="pres">
      <dgm:prSet presAssocID="{E549D9A3-C97C-9A40-AAEB-5BCBD01412BC}" presName="sibTrans" presStyleLbl="sibTrans1D1" presStyleIdx="4" presStyleCnt="7"/>
      <dgm:spPr/>
    </dgm:pt>
    <dgm:pt modelId="{68C36292-40BA-EB4D-8D70-7C66BCFCDAA4}" type="pres">
      <dgm:prSet presAssocID="{0102D784-35F5-3245-8377-235B334BFC98}" presName="node" presStyleLbl="node1" presStyleIdx="5" presStyleCnt="7">
        <dgm:presLayoutVars>
          <dgm:bulletEnabled val="1"/>
        </dgm:presLayoutVars>
      </dgm:prSet>
      <dgm:spPr/>
    </dgm:pt>
    <dgm:pt modelId="{77B2E222-9444-974D-9B01-2289620C636A}" type="pres">
      <dgm:prSet presAssocID="{0102D784-35F5-3245-8377-235B334BFC98}" presName="spNode" presStyleCnt="0"/>
      <dgm:spPr/>
    </dgm:pt>
    <dgm:pt modelId="{2DBD6782-3700-5742-AFE4-0062F9EF28F3}" type="pres">
      <dgm:prSet presAssocID="{06AE57FF-4017-D64C-8149-0DF0E2074F77}" presName="sibTrans" presStyleLbl="sibTrans1D1" presStyleIdx="5" presStyleCnt="7"/>
      <dgm:spPr/>
    </dgm:pt>
    <dgm:pt modelId="{C22C9630-BBEE-5B41-9EEB-F335B6FE08DB}" type="pres">
      <dgm:prSet presAssocID="{CBD1F701-73F4-A34A-A29C-9280E25C00E5}" presName="node" presStyleLbl="node1" presStyleIdx="6" presStyleCnt="7">
        <dgm:presLayoutVars>
          <dgm:bulletEnabled val="1"/>
        </dgm:presLayoutVars>
      </dgm:prSet>
      <dgm:spPr/>
    </dgm:pt>
    <dgm:pt modelId="{77A66C92-C619-D144-B748-392BFA4D7807}" type="pres">
      <dgm:prSet presAssocID="{CBD1F701-73F4-A34A-A29C-9280E25C00E5}" presName="spNode" presStyleCnt="0"/>
      <dgm:spPr/>
    </dgm:pt>
    <dgm:pt modelId="{B0CC55A1-22C3-7F4F-9CC4-FDEBBD4C9BC3}" type="pres">
      <dgm:prSet presAssocID="{BBEF621B-1AC2-1949-8D40-8AFE1963F09D}" presName="sibTrans" presStyleLbl="sibTrans1D1" presStyleIdx="6" presStyleCnt="7"/>
      <dgm:spPr/>
    </dgm:pt>
  </dgm:ptLst>
  <dgm:cxnLst>
    <dgm:cxn modelId="{457A0A03-DF66-0D42-AAA6-48DCF97667A3}" type="presOf" srcId="{E549D9A3-C97C-9A40-AAEB-5BCBD01412BC}" destId="{B41D36C0-3496-C744-B983-C6C5D44A9833}" srcOrd="0" destOrd="0" presId="urn:microsoft.com/office/officeart/2005/8/layout/cycle6"/>
    <dgm:cxn modelId="{E118E505-50EB-B64F-AE15-D0574A289AED}" srcId="{3C24D447-1D6F-E143-88AA-079D1057A6A9}" destId="{551602E2-07A5-1543-80DD-A4BB330D341D}" srcOrd="4" destOrd="0" parTransId="{869BF904-7B6C-144D-B05A-CC20C348B660}" sibTransId="{E549D9A3-C97C-9A40-AAEB-5BCBD01412BC}"/>
    <dgm:cxn modelId="{F9B3C70E-87E8-1942-B8EB-9A9CD6FBC709}" srcId="{3C24D447-1D6F-E143-88AA-079D1057A6A9}" destId="{327BF838-4A5B-9C4A-A102-7D028569AD69}" srcOrd="0" destOrd="0" parTransId="{FCEC1627-0935-5844-8CFA-5D09B2DCD019}" sibTransId="{7C8A07EB-6244-624D-913E-A53B009D197B}"/>
    <dgm:cxn modelId="{62B2FA19-E4AA-1747-8AE9-8A2F48906375}" type="presOf" srcId="{F07300C2-5587-C64E-BAD8-A934E2C4BF4A}" destId="{D23FDEE3-4126-174B-8C75-1A2D056155D2}" srcOrd="0" destOrd="0" presId="urn:microsoft.com/office/officeart/2005/8/layout/cycle6"/>
    <dgm:cxn modelId="{BCE17124-6EC0-7747-A7D7-F5FB2AE19062}" type="presOf" srcId="{BBEF621B-1AC2-1949-8D40-8AFE1963F09D}" destId="{B0CC55A1-22C3-7F4F-9CC4-FDEBBD4C9BC3}" srcOrd="0" destOrd="0" presId="urn:microsoft.com/office/officeart/2005/8/layout/cycle6"/>
    <dgm:cxn modelId="{ABE8E933-1997-434C-A498-266585E0A3C1}" type="presOf" srcId="{7C8A07EB-6244-624D-913E-A53B009D197B}" destId="{5450552F-6A44-BC45-B909-0268193E2553}" srcOrd="0" destOrd="0" presId="urn:microsoft.com/office/officeart/2005/8/layout/cycle6"/>
    <dgm:cxn modelId="{5E804939-087B-954B-AE73-5F1A8C72E119}" srcId="{3C24D447-1D6F-E143-88AA-079D1057A6A9}" destId="{0517895C-902E-7943-850A-FCBA0DFA3FA7}" srcOrd="2" destOrd="0" parTransId="{F4A4DED9-A5F4-144A-880B-51A2DD9EAB35}" sibTransId="{FBFE3821-28A9-EF4C-B0AD-4C1271E4BD37}"/>
    <dgm:cxn modelId="{58AEFB39-294C-9E43-A69F-95AA7F92A54B}" type="presOf" srcId="{3C24D447-1D6F-E143-88AA-079D1057A6A9}" destId="{D9C32969-D3E5-6241-9AF1-4371708BFF4F}" srcOrd="0" destOrd="0" presId="urn:microsoft.com/office/officeart/2005/8/layout/cycle6"/>
    <dgm:cxn modelId="{F355664D-50FA-DC49-97E6-559C25EA3EF9}" srcId="{3C24D447-1D6F-E143-88AA-079D1057A6A9}" destId="{F07300C2-5587-C64E-BAD8-A934E2C4BF4A}" srcOrd="3" destOrd="0" parTransId="{176E829C-0B5F-EA45-B7C0-7DC0423CED5C}" sibTransId="{3C62546F-2C71-9F4F-AC45-2CCC6B8751C4}"/>
    <dgm:cxn modelId="{F57A2B62-A4AA-FF4B-BC59-5B7965DC9F79}" type="presOf" srcId="{3C62546F-2C71-9F4F-AC45-2CCC6B8751C4}" destId="{3C693F2B-6A83-314D-8FB1-7D3926716EC1}" srcOrd="0" destOrd="0" presId="urn:microsoft.com/office/officeart/2005/8/layout/cycle6"/>
    <dgm:cxn modelId="{DA53E462-AA1B-F748-80FF-0ACC9935CD0B}" srcId="{3C24D447-1D6F-E143-88AA-079D1057A6A9}" destId="{264A5EE5-C8CF-A94A-8239-9FC3992BC90B}" srcOrd="1" destOrd="0" parTransId="{E650A6D4-61C9-0F4A-BCD2-F93A6EAC1B47}" sibTransId="{0B7A7D1E-99F4-FA4D-A360-E4CEC3973DF7}"/>
    <dgm:cxn modelId="{1FD18172-D4F4-344C-8F13-6E01B94B6F20}" type="presOf" srcId="{264A5EE5-C8CF-A94A-8239-9FC3992BC90B}" destId="{FA82C540-5519-C644-A9A5-0BD69A3D9A29}" srcOrd="0" destOrd="0" presId="urn:microsoft.com/office/officeart/2005/8/layout/cycle6"/>
    <dgm:cxn modelId="{E1A80E73-64C5-0A41-8152-AAC91025E591}" type="presOf" srcId="{FBFE3821-28A9-EF4C-B0AD-4C1271E4BD37}" destId="{DF9901D3-DB1A-104D-963A-4FD6B6764CF4}" srcOrd="0" destOrd="0" presId="urn:microsoft.com/office/officeart/2005/8/layout/cycle6"/>
    <dgm:cxn modelId="{9CFF1074-D206-AC43-A123-CFA3CD018B68}" type="presOf" srcId="{327BF838-4A5B-9C4A-A102-7D028569AD69}" destId="{037DB6ED-82D5-F24C-9DE3-EDD49E216A32}" srcOrd="0" destOrd="0" presId="urn:microsoft.com/office/officeart/2005/8/layout/cycle6"/>
    <dgm:cxn modelId="{2362F496-7D3A-7F4E-87E7-E04E5B9ACE5F}" type="presOf" srcId="{CBD1F701-73F4-A34A-A29C-9280E25C00E5}" destId="{C22C9630-BBEE-5B41-9EEB-F335B6FE08DB}" srcOrd="0" destOrd="0" presId="urn:microsoft.com/office/officeart/2005/8/layout/cycle6"/>
    <dgm:cxn modelId="{B590879C-FBBB-7A4B-A985-A8DDD9E59316}" type="presOf" srcId="{0517895C-902E-7943-850A-FCBA0DFA3FA7}" destId="{2E45E5F4-A29A-CC4D-9407-3B16A4EF1722}" srcOrd="0" destOrd="0" presId="urn:microsoft.com/office/officeart/2005/8/layout/cycle6"/>
    <dgm:cxn modelId="{8844AA9D-0117-2647-B3C8-78C7783C8AA2}" srcId="{3C24D447-1D6F-E143-88AA-079D1057A6A9}" destId="{0102D784-35F5-3245-8377-235B334BFC98}" srcOrd="5" destOrd="0" parTransId="{F7DE59B5-290B-384D-B4D3-82B96B1D5CF5}" sibTransId="{06AE57FF-4017-D64C-8149-0DF0E2074F77}"/>
    <dgm:cxn modelId="{7BB106A3-C382-D941-A54D-1C5EE271B588}" type="presOf" srcId="{551602E2-07A5-1543-80DD-A4BB330D341D}" destId="{700E98EA-08D0-5845-A5E8-5DBB8C4D1C47}" srcOrd="0" destOrd="0" presId="urn:microsoft.com/office/officeart/2005/8/layout/cycle6"/>
    <dgm:cxn modelId="{EE86ABAF-9D4E-3543-B695-918F14B4ABAD}" type="presOf" srcId="{0102D784-35F5-3245-8377-235B334BFC98}" destId="{68C36292-40BA-EB4D-8D70-7C66BCFCDAA4}" srcOrd="0" destOrd="0" presId="urn:microsoft.com/office/officeart/2005/8/layout/cycle6"/>
    <dgm:cxn modelId="{BAAB73B3-DEE4-5F40-B49F-B0AC218BF484}" type="presOf" srcId="{06AE57FF-4017-D64C-8149-0DF0E2074F77}" destId="{2DBD6782-3700-5742-AFE4-0062F9EF28F3}" srcOrd="0" destOrd="0" presId="urn:microsoft.com/office/officeart/2005/8/layout/cycle6"/>
    <dgm:cxn modelId="{4E20FCC3-4234-9548-B870-30D9A5DB6D0C}" srcId="{3C24D447-1D6F-E143-88AA-079D1057A6A9}" destId="{CBD1F701-73F4-A34A-A29C-9280E25C00E5}" srcOrd="6" destOrd="0" parTransId="{7E4AA6BA-1EE7-C34E-8573-5ED68E095DCD}" sibTransId="{BBEF621B-1AC2-1949-8D40-8AFE1963F09D}"/>
    <dgm:cxn modelId="{288C92C5-D756-9D4C-BAF7-1029D0C871ED}" type="presOf" srcId="{0B7A7D1E-99F4-FA4D-A360-E4CEC3973DF7}" destId="{A347900F-ADAE-F54A-93CA-378BB8320FB6}" srcOrd="0" destOrd="0" presId="urn:microsoft.com/office/officeart/2005/8/layout/cycle6"/>
    <dgm:cxn modelId="{58B1372D-FD70-9440-AB0C-E5EE46D46B39}" type="presParOf" srcId="{D9C32969-D3E5-6241-9AF1-4371708BFF4F}" destId="{037DB6ED-82D5-F24C-9DE3-EDD49E216A32}" srcOrd="0" destOrd="0" presId="urn:microsoft.com/office/officeart/2005/8/layout/cycle6"/>
    <dgm:cxn modelId="{6CB479F6-ED9F-524D-9A67-44115143213A}" type="presParOf" srcId="{D9C32969-D3E5-6241-9AF1-4371708BFF4F}" destId="{299D50A6-A665-6C47-91F4-52E4137D6E1B}" srcOrd="1" destOrd="0" presId="urn:microsoft.com/office/officeart/2005/8/layout/cycle6"/>
    <dgm:cxn modelId="{6AB6C00D-732C-BF41-BC78-DFCB36937D74}" type="presParOf" srcId="{D9C32969-D3E5-6241-9AF1-4371708BFF4F}" destId="{5450552F-6A44-BC45-B909-0268193E2553}" srcOrd="2" destOrd="0" presId="urn:microsoft.com/office/officeart/2005/8/layout/cycle6"/>
    <dgm:cxn modelId="{7B92D6CB-B954-864A-8806-4DB893AE979E}" type="presParOf" srcId="{D9C32969-D3E5-6241-9AF1-4371708BFF4F}" destId="{FA82C540-5519-C644-A9A5-0BD69A3D9A29}" srcOrd="3" destOrd="0" presId="urn:microsoft.com/office/officeart/2005/8/layout/cycle6"/>
    <dgm:cxn modelId="{971FA2FA-0635-6C45-BD7D-7BC44A1A2CA5}" type="presParOf" srcId="{D9C32969-D3E5-6241-9AF1-4371708BFF4F}" destId="{B950BF56-4271-2642-ACC1-F03DF2D04871}" srcOrd="4" destOrd="0" presId="urn:microsoft.com/office/officeart/2005/8/layout/cycle6"/>
    <dgm:cxn modelId="{F1DF6383-581F-4240-9803-C95753090588}" type="presParOf" srcId="{D9C32969-D3E5-6241-9AF1-4371708BFF4F}" destId="{A347900F-ADAE-F54A-93CA-378BB8320FB6}" srcOrd="5" destOrd="0" presId="urn:microsoft.com/office/officeart/2005/8/layout/cycle6"/>
    <dgm:cxn modelId="{381095D9-A0C5-6743-84B8-028BDF33DD78}" type="presParOf" srcId="{D9C32969-D3E5-6241-9AF1-4371708BFF4F}" destId="{2E45E5F4-A29A-CC4D-9407-3B16A4EF1722}" srcOrd="6" destOrd="0" presId="urn:microsoft.com/office/officeart/2005/8/layout/cycle6"/>
    <dgm:cxn modelId="{608DAA75-330D-A74E-894F-C9C132E63DAB}" type="presParOf" srcId="{D9C32969-D3E5-6241-9AF1-4371708BFF4F}" destId="{79437CD5-E6D8-644D-996A-24995F6602A6}" srcOrd="7" destOrd="0" presId="urn:microsoft.com/office/officeart/2005/8/layout/cycle6"/>
    <dgm:cxn modelId="{FC99E2F1-4539-024C-8870-6F44F8268C08}" type="presParOf" srcId="{D9C32969-D3E5-6241-9AF1-4371708BFF4F}" destId="{DF9901D3-DB1A-104D-963A-4FD6B6764CF4}" srcOrd="8" destOrd="0" presId="urn:microsoft.com/office/officeart/2005/8/layout/cycle6"/>
    <dgm:cxn modelId="{69E37E84-0420-FF40-AD0E-770E34C46064}" type="presParOf" srcId="{D9C32969-D3E5-6241-9AF1-4371708BFF4F}" destId="{D23FDEE3-4126-174B-8C75-1A2D056155D2}" srcOrd="9" destOrd="0" presId="urn:microsoft.com/office/officeart/2005/8/layout/cycle6"/>
    <dgm:cxn modelId="{EACECA05-546B-5F44-BE28-DE30DFAF3A37}" type="presParOf" srcId="{D9C32969-D3E5-6241-9AF1-4371708BFF4F}" destId="{CBF1E471-E5DE-D44B-9B81-7BA80CA2D779}" srcOrd="10" destOrd="0" presId="urn:microsoft.com/office/officeart/2005/8/layout/cycle6"/>
    <dgm:cxn modelId="{CFC4D242-4B37-0140-AF48-0AFF507D79A8}" type="presParOf" srcId="{D9C32969-D3E5-6241-9AF1-4371708BFF4F}" destId="{3C693F2B-6A83-314D-8FB1-7D3926716EC1}" srcOrd="11" destOrd="0" presId="urn:microsoft.com/office/officeart/2005/8/layout/cycle6"/>
    <dgm:cxn modelId="{2511FC07-5C92-414A-B133-3556B4788E97}" type="presParOf" srcId="{D9C32969-D3E5-6241-9AF1-4371708BFF4F}" destId="{700E98EA-08D0-5845-A5E8-5DBB8C4D1C47}" srcOrd="12" destOrd="0" presId="urn:microsoft.com/office/officeart/2005/8/layout/cycle6"/>
    <dgm:cxn modelId="{7B725C9A-EDB3-594F-A322-5A8CE48F7F39}" type="presParOf" srcId="{D9C32969-D3E5-6241-9AF1-4371708BFF4F}" destId="{2B0C7230-2E30-2C43-8C94-45BC9D7A8D3C}" srcOrd="13" destOrd="0" presId="urn:microsoft.com/office/officeart/2005/8/layout/cycle6"/>
    <dgm:cxn modelId="{D0E66F0C-DA5D-C943-BCC5-3679DB12CA38}" type="presParOf" srcId="{D9C32969-D3E5-6241-9AF1-4371708BFF4F}" destId="{B41D36C0-3496-C744-B983-C6C5D44A9833}" srcOrd="14" destOrd="0" presId="urn:microsoft.com/office/officeart/2005/8/layout/cycle6"/>
    <dgm:cxn modelId="{8609FC8D-0414-BF41-9E22-F85F8F67A311}" type="presParOf" srcId="{D9C32969-D3E5-6241-9AF1-4371708BFF4F}" destId="{68C36292-40BA-EB4D-8D70-7C66BCFCDAA4}" srcOrd="15" destOrd="0" presId="urn:microsoft.com/office/officeart/2005/8/layout/cycle6"/>
    <dgm:cxn modelId="{18D78DC1-2EFC-5849-880B-FEC6F7EFF854}" type="presParOf" srcId="{D9C32969-D3E5-6241-9AF1-4371708BFF4F}" destId="{77B2E222-9444-974D-9B01-2289620C636A}" srcOrd="16" destOrd="0" presId="urn:microsoft.com/office/officeart/2005/8/layout/cycle6"/>
    <dgm:cxn modelId="{1B0A34CE-479C-1C42-9AB4-5C1671384B64}" type="presParOf" srcId="{D9C32969-D3E5-6241-9AF1-4371708BFF4F}" destId="{2DBD6782-3700-5742-AFE4-0062F9EF28F3}" srcOrd="17" destOrd="0" presId="urn:microsoft.com/office/officeart/2005/8/layout/cycle6"/>
    <dgm:cxn modelId="{EE51058A-7388-DB42-AD69-E43202D5141D}" type="presParOf" srcId="{D9C32969-D3E5-6241-9AF1-4371708BFF4F}" destId="{C22C9630-BBEE-5B41-9EEB-F335B6FE08DB}" srcOrd="18" destOrd="0" presId="urn:microsoft.com/office/officeart/2005/8/layout/cycle6"/>
    <dgm:cxn modelId="{D17DDC87-28E9-8F4B-A552-0E88E0AFDE4F}" type="presParOf" srcId="{D9C32969-D3E5-6241-9AF1-4371708BFF4F}" destId="{77A66C92-C619-D144-B748-392BFA4D7807}" srcOrd="19" destOrd="0" presId="urn:microsoft.com/office/officeart/2005/8/layout/cycle6"/>
    <dgm:cxn modelId="{06358080-2E34-414E-B317-D9530AAC1928}" type="presParOf" srcId="{D9C32969-D3E5-6241-9AF1-4371708BFF4F}" destId="{B0CC55A1-22C3-7F4F-9CC4-FDEBBD4C9BC3}" srcOrd="20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EFA4D81-58F9-7049-93C4-07A4315D99AA}" type="doc">
      <dgm:prSet loTypeId="urn:microsoft.com/office/officeart/2005/8/layout/v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2BC131DC-38BB-664F-8449-3C81FFFD0002}">
      <dgm:prSet phldrT="[Text]"/>
      <dgm:spPr/>
      <dgm:t>
        <a:bodyPr/>
        <a:lstStyle/>
        <a:p>
          <a:r>
            <a:rPr lang="en-GB" dirty="0"/>
            <a:t>Linear Regression Model</a:t>
          </a:r>
        </a:p>
      </dgm:t>
    </dgm:pt>
    <dgm:pt modelId="{2EBAD4B0-77CF-6F44-90F5-2F4C0FB0A4E3}" type="parTrans" cxnId="{5F1BE49C-F409-1349-98D9-2241617DA7D6}">
      <dgm:prSet/>
      <dgm:spPr/>
      <dgm:t>
        <a:bodyPr/>
        <a:lstStyle/>
        <a:p>
          <a:endParaRPr lang="en-GB"/>
        </a:p>
      </dgm:t>
    </dgm:pt>
    <dgm:pt modelId="{76AEB6C1-95DA-AB46-9974-4233FF10F5E2}" type="sibTrans" cxnId="{5F1BE49C-F409-1349-98D9-2241617DA7D6}">
      <dgm:prSet/>
      <dgm:spPr/>
      <dgm:t>
        <a:bodyPr/>
        <a:lstStyle/>
        <a:p>
          <a:endParaRPr lang="en-GB"/>
        </a:p>
      </dgm:t>
    </dgm:pt>
    <dgm:pt modelId="{3430A56B-2CA0-7C44-88E0-05DEA84B13AF}">
      <dgm:prSet phldrT="[Text]" custT="1"/>
      <dgm:spPr/>
      <dgm:t>
        <a:bodyPr/>
        <a:lstStyle/>
        <a:p>
          <a:r>
            <a:rPr lang="en-GB" sz="2000" dirty="0">
              <a:solidFill>
                <a:schemeClr val="bg1"/>
              </a:solidFill>
            </a:rPr>
            <a:t>R2: 0.29</a:t>
          </a:r>
        </a:p>
      </dgm:t>
    </dgm:pt>
    <dgm:pt modelId="{414AC6FF-0FCC-E04A-BBCA-53FFA0BD0280}" type="parTrans" cxnId="{8CE8E9F9-8D26-3A4B-B446-B942F3D238E6}">
      <dgm:prSet/>
      <dgm:spPr/>
      <dgm:t>
        <a:bodyPr/>
        <a:lstStyle/>
        <a:p>
          <a:endParaRPr lang="en-GB"/>
        </a:p>
      </dgm:t>
    </dgm:pt>
    <dgm:pt modelId="{F92A15DA-8661-B347-9242-A3C6D134D5B7}" type="sibTrans" cxnId="{8CE8E9F9-8D26-3A4B-B446-B942F3D238E6}">
      <dgm:prSet/>
      <dgm:spPr/>
      <dgm:t>
        <a:bodyPr/>
        <a:lstStyle/>
        <a:p>
          <a:endParaRPr lang="en-GB"/>
        </a:p>
      </dgm:t>
    </dgm:pt>
    <dgm:pt modelId="{52E51E3C-A343-3647-B60B-C7875E8BEF7F}">
      <dgm:prSet phldrT="[Text]"/>
      <dgm:spPr/>
      <dgm:t>
        <a:bodyPr/>
        <a:lstStyle/>
        <a:p>
          <a:r>
            <a:rPr lang="en-GB" dirty="0"/>
            <a:t>KNN Regressor</a:t>
          </a:r>
        </a:p>
      </dgm:t>
    </dgm:pt>
    <dgm:pt modelId="{2F0C9A4B-72F1-2948-B8B7-57C740FA6FE6}" type="parTrans" cxnId="{9CDBC057-21B7-B048-94B6-62A1341E9199}">
      <dgm:prSet/>
      <dgm:spPr/>
      <dgm:t>
        <a:bodyPr/>
        <a:lstStyle/>
        <a:p>
          <a:endParaRPr lang="en-GB"/>
        </a:p>
      </dgm:t>
    </dgm:pt>
    <dgm:pt modelId="{925FA2BE-BCEF-F443-9395-B4B660B9B3BF}" type="sibTrans" cxnId="{9CDBC057-21B7-B048-94B6-62A1341E9199}">
      <dgm:prSet/>
      <dgm:spPr/>
      <dgm:t>
        <a:bodyPr/>
        <a:lstStyle/>
        <a:p>
          <a:endParaRPr lang="en-GB"/>
        </a:p>
      </dgm:t>
    </dgm:pt>
    <dgm:pt modelId="{86946167-8A4C-4347-BF3C-0C7003D074AB}">
      <dgm:prSet phldrT="[Text]" custT="1"/>
      <dgm:spPr/>
      <dgm:t>
        <a:bodyPr/>
        <a:lstStyle/>
        <a:p>
          <a:r>
            <a:rPr lang="en-GB" sz="2000" dirty="0">
              <a:solidFill>
                <a:schemeClr val="bg1"/>
              </a:solidFill>
            </a:rPr>
            <a:t>R2: 0.28</a:t>
          </a:r>
          <a:endParaRPr lang="en-GB" sz="2000" dirty="0"/>
        </a:p>
      </dgm:t>
    </dgm:pt>
    <dgm:pt modelId="{65EF3A28-8D07-2048-9FE0-EE985AD434F5}" type="parTrans" cxnId="{7C9330D0-A4DD-4642-9806-F3E9B148C646}">
      <dgm:prSet/>
      <dgm:spPr/>
      <dgm:t>
        <a:bodyPr/>
        <a:lstStyle/>
        <a:p>
          <a:endParaRPr lang="en-GB"/>
        </a:p>
      </dgm:t>
    </dgm:pt>
    <dgm:pt modelId="{04CA7F70-83B5-D14F-AC4E-A8CC1C0A525A}" type="sibTrans" cxnId="{7C9330D0-A4DD-4642-9806-F3E9B148C646}">
      <dgm:prSet/>
      <dgm:spPr/>
      <dgm:t>
        <a:bodyPr/>
        <a:lstStyle/>
        <a:p>
          <a:endParaRPr lang="en-GB"/>
        </a:p>
      </dgm:t>
    </dgm:pt>
    <dgm:pt modelId="{FEFE5B01-CF3F-AA4F-9443-3A323DF5AF44}">
      <dgm:prSet phldrT="[Text]" custT="1"/>
      <dgm:spPr/>
      <dgm:t>
        <a:bodyPr/>
        <a:lstStyle/>
        <a:p>
          <a:r>
            <a:rPr lang="en-GB" sz="1400" dirty="0">
              <a:solidFill>
                <a:schemeClr val="bg1"/>
              </a:solidFill>
            </a:rPr>
            <a:t>14 neighbours, uniform, p=1 </a:t>
          </a:r>
        </a:p>
      </dgm:t>
    </dgm:pt>
    <dgm:pt modelId="{BD1C955A-CB06-6645-B980-9971980CB3F1}" type="parTrans" cxnId="{89613356-0249-F84B-A03A-530EF9A7D629}">
      <dgm:prSet/>
      <dgm:spPr/>
      <dgm:t>
        <a:bodyPr/>
        <a:lstStyle/>
        <a:p>
          <a:endParaRPr lang="en-GB"/>
        </a:p>
      </dgm:t>
    </dgm:pt>
    <dgm:pt modelId="{C3415AE0-BDA5-834A-8124-4CBA3F04638C}" type="sibTrans" cxnId="{89613356-0249-F84B-A03A-530EF9A7D629}">
      <dgm:prSet/>
      <dgm:spPr/>
      <dgm:t>
        <a:bodyPr/>
        <a:lstStyle/>
        <a:p>
          <a:endParaRPr lang="en-GB"/>
        </a:p>
      </dgm:t>
    </dgm:pt>
    <dgm:pt modelId="{0AC3972E-C5FE-4C4D-B73A-2382D484E359}" type="pres">
      <dgm:prSet presAssocID="{4EFA4D81-58F9-7049-93C4-07A4315D99AA}" presName="Name0" presStyleCnt="0">
        <dgm:presLayoutVars>
          <dgm:dir/>
          <dgm:animLvl val="lvl"/>
          <dgm:resizeHandles/>
        </dgm:presLayoutVars>
      </dgm:prSet>
      <dgm:spPr/>
    </dgm:pt>
    <dgm:pt modelId="{BA9FD503-2C47-C740-8BB4-A71E1B5A08DC}" type="pres">
      <dgm:prSet presAssocID="{2BC131DC-38BB-664F-8449-3C81FFFD0002}" presName="linNode" presStyleCnt="0"/>
      <dgm:spPr/>
    </dgm:pt>
    <dgm:pt modelId="{C48555C8-3379-3242-B906-F962AD7FE834}" type="pres">
      <dgm:prSet presAssocID="{2BC131DC-38BB-664F-8449-3C81FFFD0002}" presName="parentShp" presStyleLbl="node1" presStyleIdx="0" presStyleCnt="2">
        <dgm:presLayoutVars>
          <dgm:bulletEnabled val="1"/>
        </dgm:presLayoutVars>
      </dgm:prSet>
      <dgm:spPr/>
    </dgm:pt>
    <dgm:pt modelId="{4FA706D3-B55F-4F4B-8EAF-47E569A98724}" type="pres">
      <dgm:prSet presAssocID="{2BC131DC-38BB-664F-8449-3C81FFFD0002}" presName="childShp" presStyleLbl="bgAccFollowNode1" presStyleIdx="0" presStyleCnt="2">
        <dgm:presLayoutVars>
          <dgm:bulletEnabled val="1"/>
        </dgm:presLayoutVars>
      </dgm:prSet>
      <dgm:spPr/>
    </dgm:pt>
    <dgm:pt modelId="{ADB2373D-8F7D-F545-931B-04AD9E4020AF}" type="pres">
      <dgm:prSet presAssocID="{76AEB6C1-95DA-AB46-9974-4233FF10F5E2}" presName="spacing" presStyleCnt="0"/>
      <dgm:spPr/>
    </dgm:pt>
    <dgm:pt modelId="{363C2EFD-B1AA-4446-AAEF-A1D7A73A2F0F}" type="pres">
      <dgm:prSet presAssocID="{52E51E3C-A343-3647-B60B-C7875E8BEF7F}" presName="linNode" presStyleCnt="0"/>
      <dgm:spPr/>
    </dgm:pt>
    <dgm:pt modelId="{8ED88212-756F-5549-8610-163D7A2275F8}" type="pres">
      <dgm:prSet presAssocID="{52E51E3C-A343-3647-B60B-C7875E8BEF7F}" presName="parentShp" presStyleLbl="node1" presStyleIdx="1" presStyleCnt="2">
        <dgm:presLayoutVars>
          <dgm:bulletEnabled val="1"/>
        </dgm:presLayoutVars>
      </dgm:prSet>
      <dgm:spPr/>
    </dgm:pt>
    <dgm:pt modelId="{896D4FF7-15F9-3E4E-9A7D-5FB2C4197175}" type="pres">
      <dgm:prSet presAssocID="{52E51E3C-A343-3647-B60B-C7875E8BEF7F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EBD8C231-A1CB-D448-BA1F-111B30B40D5F}" type="presOf" srcId="{FEFE5B01-CF3F-AA4F-9443-3A323DF5AF44}" destId="{896D4FF7-15F9-3E4E-9A7D-5FB2C4197175}" srcOrd="0" destOrd="1" presId="urn:microsoft.com/office/officeart/2005/8/layout/vList6"/>
    <dgm:cxn modelId="{89613356-0249-F84B-A03A-530EF9A7D629}" srcId="{52E51E3C-A343-3647-B60B-C7875E8BEF7F}" destId="{FEFE5B01-CF3F-AA4F-9443-3A323DF5AF44}" srcOrd="1" destOrd="0" parTransId="{BD1C955A-CB06-6645-B980-9971980CB3F1}" sibTransId="{C3415AE0-BDA5-834A-8124-4CBA3F04638C}"/>
    <dgm:cxn modelId="{9CDBC057-21B7-B048-94B6-62A1341E9199}" srcId="{4EFA4D81-58F9-7049-93C4-07A4315D99AA}" destId="{52E51E3C-A343-3647-B60B-C7875E8BEF7F}" srcOrd="1" destOrd="0" parTransId="{2F0C9A4B-72F1-2948-B8B7-57C740FA6FE6}" sibTransId="{925FA2BE-BCEF-F443-9395-B4B660B9B3BF}"/>
    <dgm:cxn modelId="{D4655C62-E708-0642-8B38-EE4A7D6EA122}" type="presOf" srcId="{2BC131DC-38BB-664F-8449-3C81FFFD0002}" destId="{C48555C8-3379-3242-B906-F962AD7FE834}" srcOrd="0" destOrd="0" presId="urn:microsoft.com/office/officeart/2005/8/layout/vList6"/>
    <dgm:cxn modelId="{5F1BE49C-F409-1349-98D9-2241617DA7D6}" srcId="{4EFA4D81-58F9-7049-93C4-07A4315D99AA}" destId="{2BC131DC-38BB-664F-8449-3C81FFFD0002}" srcOrd="0" destOrd="0" parTransId="{2EBAD4B0-77CF-6F44-90F5-2F4C0FB0A4E3}" sibTransId="{76AEB6C1-95DA-AB46-9974-4233FF10F5E2}"/>
    <dgm:cxn modelId="{A3832B9E-D59B-6046-A211-C23F7972F2C6}" type="presOf" srcId="{4EFA4D81-58F9-7049-93C4-07A4315D99AA}" destId="{0AC3972E-C5FE-4C4D-B73A-2382D484E359}" srcOrd="0" destOrd="0" presId="urn:microsoft.com/office/officeart/2005/8/layout/vList6"/>
    <dgm:cxn modelId="{041570AA-DC8E-1244-BB0D-623CE62D89A2}" type="presOf" srcId="{86946167-8A4C-4347-BF3C-0C7003D074AB}" destId="{896D4FF7-15F9-3E4E-9A7D-5FB2C4197175}" srcOrd="0" destOrd="0" presId="urn:microsoft.com/office/officeart/2005/8/layout/vList6"/>
    <dgm:cxn modelId="{CB6CEEB5-7B89-1F44-8DFC-86AA4338587B}" type="presOf" srcId="{52E51E3C-A343-3647-B60B-C7875E8BEF7F}" destId="{8ED88212-756F-5549-8610-163D7A2275F8}" srcOrd="0" destOrd="0" presId="urn:microsoft.com/office/officeart/2005/8/layout/vList6"/>
    <dgm:cxn modelId="{F13675CF-4703-044D-AFF3-85B7104189A4}" type="presOf" srcId="{3430A56B-2CA0-7C44-88E0-05DEA84B13AF}" destId="{4FA706D3-B55F-4F4B-8EAF-47E569A98724}" srcOrd="0" destOrd="0" presId="urn:microsoft.com/office/officeart/2005/8/layout/vList6"/>
    <dgm:cxn modelId="{7C9330D0-A4DD-4642-9806-F3E9B148C646}" srcId="{52E51E3C-A343-3647-B60B-C7875E8BEF7F}" destId="{86946167-8A4C-4347-BF3C-0C7003D074AB}" srcOrd="0" destOrd="0" parTransId="{65EF3A28-8D07-2048-9FE0-EE985AD434F5}" sibTransId="{04CA7F70-83B5-D14F-AC4E-A8CC1C0A525A}"/>
    <dgm:cxn modelId="{8CE8E9F9-8D26-3A4B-B446-B942F3D238E6}" srcId="{2BC131DC-38BB-664F-8449-3C81FFFD0002}" destId="{3430A56B-2CA0-7C44-88E0-05DEA84B13AF}" srcOrd="0" destOrd="0" parTransId="{414AC6FF-0FCC-E04A-BBCA-53FFA0BD0280}" sibTransId="{F92A15DA-8661-B347-9242-A3C6D134D5B7}"/>
    <dgm:cxn modelId="{25D913D0-AE4A-1544-9D05-CBE9CBA524C3}" type="presParOf" srcId="{0AC3972E-C5FE-4C4D-B73A-2382D484E359}" destId="{BA9FD503-2C47-C740-8BB4-A71E1B5A08DC}" srcOrd="0" destOrd="0" presId="urn:microsoft.com/office/officeart/2005/8/layout/vList6"/>
    <dgm:cxn modelId="{AC439346-216C-C945-B95C-856C9D3B17D5}" type="presParOf" srcId="{BA9FD503-2C47-C740-8BB4-A71E1B5A08DC}" destId="{C48555C8-3379-3242-B906-F962AD7FE834}" srcOrd="0" destOrd="0" presId="urn:microsoft.com/office/officeart/2005/8/layout/vList6"/>
    <dgm:cxn modelId="{3CA5D799-86BC-2649-8BFE-860848F262C4}" type="presParOf" srcId="{BA9FD503-2C47-C740-8BB4-A71E1B5A08DC}" destId="{4FA706D3-B55F-4F4B-8EAF-47E569A98724}" srcOrd="1" destOrd="0" presId="urn:microsoft.com/office/officeart/2005/8/layout/vList6"/>
    <dgm:cxn modelId="{EC88DC97-9593-9E4C-B96B-EF5693E7C68F}" type="presParOf" srcId="{0AC3972E-C5FE-4C4D-B73A-2382D484E359}" destId="{ADB2373D-8F7D-F545-931B-04AD9E4020AF}" srcOrd="1" destOrd="0" presId="urn:microsoft.com/office/officeart/2005/8/layout/vList6"/>
    <dgm:cxn modelId="{A3BF100B-10CD-0746-9B4A-AF48C6012D58}" type="presParOf" srcId="{0AC3972E-C5FE-4C4D-B73A-2382D484E359}" destId="{363C2EFD-B1AA-4446-AAEF-A1D7A73A2F0F}" srcOrd="2" destOrd="0" presId="urn:microsoft.com/office/officeart/2005/8/layout/vList6"/>
    <dgm:cxn modelId="{FAFFAD77-98CD-F742-8F3D-BBF3C4E2150A}" type="presParOf" srcId="{363C2EFD-B1AA-4446-AAEF-A1D7A73A2F0F}" destId="{8ED88212-756F-5549-8610-163D7A2275F8}" srcOrd="0" destOrd="0" presId="urn:microsoft.com/office/officeart/2005/8/layout/vList6"/>
    <dgm:cxn modelId="{346E1789-7E5D-DF40-8AFB-26B4B1FE1D0B}" type="presParOf" srcId="{363C2EFD-B1AA-4446-AAEF-A1D7A73A2F0F}" destId="{896D4FF7-15F9-3E4E-9A7D-5FB2C4197175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0B00A82-FB09-B74F-B3CC-879CE893A255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056850D-2BCD-564C-A8D7-BC860F15D528}">
      <dgm:prSet phldrT="[Text]"/>
      <dgm:spPr/>
      <dgm:t>
        <a:bodyPr/>
        <a:lstStyle/>
        <a:p>
          <a:r>
            <a:rPr lang="en-GB" dirty="0"/>
            <a:t>Analyse another cities/countries and compare to Amsterdam</a:t>
          </a:r>
        </a:p>
      </dgm:t>
    </dgm:pt>
    <dgm:pt modelId="{F7269A42-B833-4445-8DAC-5FE96110067A}" type="parTrans" cxnId="{70894786-11A1-EE41-A103-DF0DA1931650}">
      <dgm:prSet/>
      <dgm:spPr/>
      <dgm:t>
        <a:bodyPr/>
        <a:lstStyle/>
        <a:p>
          <a:endParaRPr lang="en-GB"/>
        </a:p>
      </dgm:t>
    </dgm:pt>
    <dgm:pt modelId="{CF8B19B5-09FD-A543-ADC1-E5AEB9EBE4F8}" type="sibTrans" cxnId="{70894786-11A1-EE41-A103-DF0DA1931650}">
      <dgm:prSet/>
      <dgm:spPr/>
      <dgm:t>
        <a:bodyPr/>
        <a:lstStyle/>
        <a:p>
          <a:endParaRPr lang="en-GB"/>
        </a:p>
      </dgm:t>
    </dgm:pt>
    <dgm:pt modelId="{08CC6E55-76CC-A046-9FCC-8546A4E62828}">
      <dgm:prSet phldrT="[Text]"/>
      <dgm:spPr/>
      <dgm:t>
        <a:bodyPr/>
        <a:lstStyle/>
        <a:p>
          <a:r>
            <a:rPr lang="en-GB" dirty="0"/>
            <a:t>Predict reviews</a:t>
          </a:r>
        </a:p>
      </dgm:t>
    </dgm:pt>
    <dgm:pt modelId="{AD7D5B17-D23D-0645-BA3A-2E2344011E36}" type="parTrans" cxnId="{ECC2CFBA-7E26-0240-88E9-30F26BC87374}">
      <dgm:prSet/>
      <dgm:spPr/>
      <dgm:t>
        <a:bodyPr/>
        <a:lstStyle/>
        <a:p>
          <a:endParaRPr lang="en-GB"/>
        </a:p>
      </dgm:t>
    </dgm:pt>
    <dgm:pt modelId="{276B0A1B-91D3-4B49-8D12-2E666A0E887B}" type="sibTrans" cxnId="{ECC2CFBA-7E26-0240-88E9-30F26BC87374}">
      <dgm:prSet/>
      <dgm:spPr/>
      <dgm:t>
        <a:bodyPr/>
        <a:lstStyle/>
        <a:p>
          <a:endParaRPr lang="en-GB"/>
        </a:p>
      </dgm:t>
    </dgm:pt>
    <dgm:pt modelId="{4AAC44B4-00E8-9046-9C6D-F389343E916B}" type="pres">
      <dgm:prSet presAssocID="{20B00A82-FB09-B74F-B3CC-879CE893A255}" presName="linear" presStyleCnt="0">
        <dgm:presLayoutVars>
          <dgm:dir/>
          <dgm:animLvl val="lvl"/>
          <dgm:resizeHandles val="exact"/>
        </dgm:presLayoutVars>
      </dgm:prSet>
      <dgm:spPr/>
    </dgm:pt>
    <dgm:pt modelId="{2ACF8CF4-981C-A545-AF24-3B1853D12037}" type="pres">
      <dgm:prSet presAssocID="{B056850D-2BCD-564C-A8D7-BC860F15D528}" presName="parentLin" presStyleCnt="0"/>
      <dgm:spPr/>
    </dgm:pt>
    <dgm:pt modelId="{75860470-817B-7D4B-8234-E6774EDA28CC}" type="pres">
      <dgm:prSet presAssocID="{B056850D-2BCD-564C-A8D7-BC860F15D528}" presName="parentLeftMargin" presStyleLbl="node1" presStyleIdx="0" presStyleCnt="2"/>
      <dgm:spPr/>
    </dgm:pt>
    <dgm:pt modelId="{F835A7A1-6F3F-9E4C-9DD1-498CB2006131}" type="pres">
      <dgm:prSet presAssocID="{B056850D-2BCD-564C-A8D7-BC860F15D52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B88C91F-8D5E-2442-B733-9087786CB6B5}" type="pres">
      <dgm:prSet presAssocID="{B056850D-2BCD-564C-A8D7-BC860F15D528}" presName="negativeSpace" presStyleCnt="0"/>
      <dgm:spPr/>
    </dgm:pt>
    <dgm:pt modelId="{20A6E560-1F01-8A4B-A4E1-D4CC059C7884}" type="pres">
      <dgm:prSet presAssocID="{B056850D-2BCD-564C-A8D7-BC860F15D528}" presName="childText" presStyleLbl="conFgAcc1" presStyleIdx="0" presStyleCnt="2">
        <dgm:presLayoutVars>
          <dgm:bulletEnabled val="1"/>
        </dgm:presLayoutVars>
      </dgm:prSet>
      <dgm:spPr/>
    </dgm:pt>
    <dgm:pt modelId="{CF710544-C2E7-DE4B-9FC8-F6F48F3E984A}" type="pres">
      <dgm:prSet presAssocID="{CF8B19B5-09FD-A543-ADC1-E5AEB9EBE4F8}" presName="spaceBetweenRectangles" presStyleCnt="0"/>
      <dgm:spPr/>
    </dgm:pt>
    <dgm:pt modelId="{D40CD252-B4DB-254A-B9A0-F9CF0F8A348C}" type="pres">
      <dgm:prSet presAssocID="{08CC6E55-76CC-A046-9FCC-8546A4E62828}" presName="parentLin" presStyleCnt="0"/>
      <dgm:spPr/>
    </dgm:pt>
    <dgm:pt modelId="{B3937057-DD8F-7049-98A0-1334C043F7CB}" type="pres">
      <dgm:prSet presAssocID="{08CC6E55-76CC-A046-9FCC-8546A4E62828}" presName="parentLeftMargin" presStyleLbl="node1" presStyleIdx="0" presStyleCnt="2"/>
      <dgm:spPr/>
    </dgm:pt>
    <dgm:pt modelId="{EB21D77B-F2A7-494E-8F02-2858CFF3B358}" type="pres">
      <dgm:prSet presAssocID="{08CC6E55-76CC-A046-9FCC-8546A4E6282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E20F27E-E317-D440-9021-F7DFD7B81F3A}" type="pres">
      <dgm:prSet presAssocID="{08CC6E55-76CC-A046-9FCC-8546A4E62828}" presName="negativeSpace" presStyleCnt="0"/>
      <dgm:spPr/>
    </dgm:pt>
    <dgm:pt modelId="{A32DE8A3-2606-E64F-B555-DEEC2D904852}" type="pres">
      <dgm:prSet presAssocID="{08CC6E55-76CC-A046-9FCC-8546A4E62828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EAA83C69-DF8A-E940-9A33-3D967100ABC1}" type="presOf" srcId="{B056850D-2BCD-564C-A8D7-BC860F15D528}" destId="{75860470-817B-7D4B-8234-E6774EDA28CC}" srcOrd="0" destOrd="0" presId="urn:microsoft.com/office/officeart/2005/8/layout/list1"/>
    <dgm:cxn modelId="{1710E66F-56A2-484A-ADF8-F51B8F0BA499}" type="presOf" srcId="{08CC6E55-76CC-A046-9FCC-8546A4E62828}" destId="{EB21D77B-F2A7-494E-8F02-2858CFF3B358}" srcOrd="1" destOrd="0" presId="urn:microsoft.com/office/officeart/2005/8/layout/list1"/>
    <dgm:cxn modelId="{550A737A-510A-5D43-9C72-CEE32E9D69AF}" type="presOf" srcId="{B056850D-2BCD-564C-A8D7-BC860F15D528}" destId="{F835A7A1-6F3F-9E4C-9DD1-498CB2006131}" srcOrd="1" destOrd="0" presId="urn:microsoft.com/office/officeart/2005/8/layout/list1"/>
    <dgm:cxn modelId="{70894786-11A1-EE41-A103-DF0DA1931650}" srcId="{20B00A82-FB09-B74F-B3CC-879CE893A255}" destId="{B056850D-2BCD-564C-A8D7-BC860F15D528}" srcOrd="0" destOrd="0" parTransId="{F7269A42-B833-4445-8DAC-5FE96110067A}" sibTransId="{CF8B19B5-09FD-A543-ADC1-E5AEB9EBE4F8}"/>
    <dgm:cxn modelId="{3909609D-B113-8B4A-8D26-A52570E6DC28}" type="presOf" srcId="{20B00A82-FB09-B74F-B3CC-879CE893A255}" destId="{4AAC44B4-00E8-9046-9C6D-F389343E916B}" srcOrd="0" destOrd="0" presId="urn:microsoft.com/office/officeart/2005/8/layout/list1"/>
    <dgm:cxn modelId="{ECC2CFBA-7E26-0240-88E9-30F26BC87374}" srcId="{20B00A82-FB09-B74F-B3CC-879CE893A255}" destId="{08CC6E55-76CC-A046-9FCC-8546A4E62828}" srcOrd="1" destOrd="0" parTransId="{AD7D5B17-D23D-0645-BA3A-2E2344011E36}" sibTransId="{276B0A1B-91D3-4B49-8D12-2E666A0E887B}"/>
    <dgm:cxn modelId="{3FC9C2BF-056D-0249-BB64-BEF5FDE7B067}" type="presOf" srcId="{08CC6E55-76CC-A046-9FCC-8546A4E62828}" destId="{B3937057-DD8F-7049-98A0-1334C043F7CB}" srcOrd="0" destOrd="0" presId="urn:microsoft.com/office/officeart/2005/8/layout/list1"/>
    <dgm:cxn modelId="{E1F59194-1BCD-064C-BDD6-32FBB1C2288C}" type="presParOf" srcId="{4AAC44B4-00E8-9046-9C6D-F389343E916B}" destId="{2ACF8CF4-981C-A545-AF24-3B1853D12037}" srcOrd="0" destOrd="0" presId="urn:microsoft.com/office/officeart/2005/8/layout/list1"/>
    <dgm:cxn modelId="{25243C94-71EA-F24F-881C-ED6D13912A13}" type="presParOf" srcId="{2ACF8CF4-981C-A545-AF24-3B1853D12037}" destId="{75860470-817B-7D4B-8234-E6774EDA28CC}" srcOrd="0" destOrd="0" presId="urn:microsoft.com/office/officeart/2005/8/layout/list1"/>
    <dgm:cxn modelId="{40448954-8464-1343-921F-A2B034B79F91}" type="presParOf" srcId="{2ACF8CF4-981C-A545-AF24-3B1853D12037}" destId="{F835A7A1-6F3F-9E4C-9DD1-498CB2006131}" srcOrd="1" destOrd="0" presId="urn:microsoft.com/office/officeart/2005/8/layout/list1"/>
    <dgm:cxn modelId="{769D9D2F-8DFA-DF4B-9DF6-ED9E0F1DCFD3}" type="presParOf" srcId="{4AAC44B4-00E8-9046-9C6D-F389343E916B}" destId="{6B88C91F-8D5E-2442-B733-9087786CB6B5}" srcOrd="1" destOrd="0" presId="urn:microsoft.com/office/officeart/2005/8/layout/list1"/>
    <dgm:cxn modelId="{928FEE4F-89E8-4949-A6E7-F1A4FDAF4CEC}" type="presParOf" srcId="{4AAC44B4-00E8-9046-9C6D-F389343E916B}" destId="{20A6E560-1F01-8A4B-A4E1-D4CC059C7884}" srcOrd="2" destOrd="0" presId="urn:microsoft.com/office/officeart/2005/8/layout/list1"/>
    <dgm:cxn modelId="{3D824E6C-8BEE-E442-9E82-24CE34F03960}" type="presParOf" srcId="{4AAC44B4-00E8-9046-9C6D-F389343E916B}" destId="{CF710544-C2E7-DE4B-9FC8-F6F48F3E984A}" srcOrd="3" destOrd="0" presId="urn:microsoft.com/office/officeart/2005/8/layout/list1"/>
    <dgm:cxn modelId="{4420D587-B000-B240-8833-BAFF57A9F6EF}" type="presParOf" srcId="{4AAC44B4-00E8-9046-9C6D-F389343E916B}" destId="{D40CD252-B4DB-254A-B9A0-F9CF0F8A348C}" srcOrd="4" destOrd="0" presId="urn:microsoft.com/office/officeart/2005/8/layout/list1"/>
    <dgm:cxn modelId="{1C76C34E-9B7E-CB48-926D-DB1AFFE32C81}" type="presParOf" srcId="{D40CD252-B4DB-254A-B9A0-F9CF0F8A348C}" destId="{B3937057-DD8F-7049-98A0-1334C043F7CB}" srcOrd="0" destOrd="0" presId="urn:microsoft.com/office/officeart/2005/8/layout/list1"/>
    <dgm:cxn modelId="{F98F4F69-3905-044D-AC78-A857933FB650}" type="presParOf" srcId="{D40CD252-B4DB-254A-B9A0-F9CF0F8A348C}" destId="{EB21D77B-F2A7-494E-8F02-2858CFF3B358}" srcOrd="1" destOrd="0" presId="urn:microsoft.com/office/officeart/2005/8/layout/list1"/>
    <dgm:cxn modelId="{AD4CCB2E-8578-6D46-84BF-DAB8CB0512F1}" type="presParOf" srcId="{4AAC44B4-00E8-9046-9C6D-F389343E916B}" destId="{3E20F27E-E317-D440-9021-F7DFD7B81F3A}" srcOrd="5" destOrd="0" presId="urn:microsoft.com/office/officeart/2005/8/layout/list1"/>
    <dgm:cxn modelId="{DB858A8E-7A38-1744-B66B-83D42C5D73F1}" type="presParOf" srcId="{4AAC44B4-00E8-9046-9C6D-F389343E916B}" destId="{A32DE8A3-2606-E64F-B555-DEEC2D904852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DB6ED-82D5-F24C-9DE3-EDD49E216A32}">
      <dsp:nvSpPr>
        <dsp:cNvPr id="0" name=""/>
        <dsp:cNvSpPr/>
      </dsp:nvSpPr>
      <dsp:spPr>
        <a:xfrm>
          <a:off x="2562152" y="604"/>
          <a:ext cx="882894" cy="5738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Questions</a:t>
          </a:r>
        </a:p>
      </dsp:txBody>
      <dsp:txXfrm>
        <a:off x="2590167" y="28619"/>
        <a:ext cx="826864" cy="517851"/>
      </dsp:txXfrm>
    </dsp:sp>
    <dsp:sp modelId="{5450552F-6A44-BC45-B909-0268193E2553}">
      <dsp:nvSpPr>
        <dsp:cNvPr id="0" name=""/>
        <dsp:cNvSpPr/>
      </dsp:nvSpPr>
      <dsp:spPr>
        <a:xfrm>
          <a:off x="1366534" y="287544"/>
          <a:ext cx="3274131" cy="3274131"/>
        </a:xfrm>
        <a:custGeom>
          <a:avLst/>
          <a:gdLst/>
          <a:ahLst/>
          <a:cxnLst/>
          <a:rect l="0" t="0" r="0" b="0"/>
          <a:pathLst>
            <a:path>
              <a:moveTo>
                <a:pt x="2084348" y="62288"/>
              </a:moveTo>
              <a:arcTo wR="1637065" hR="1637065" stAng="17151366" swAng="125515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82C540-5519-C644-A9A5-0BD69A3D9A29}">
      <dsp:nvSpPr>
        <dsp:cNvPr id="0" name=""/>
        <dsp:cNvSpPr/>
      </dsp:nvSpPr>
      <dsp:spPr>
        <a:xfrm>
          <a:off x="3842062" y="616975"/>
          <a:ext cx="882894" cy="5738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Find Data</a:t>
          </a:r>
        </a:p>
      </dsp:txBody>
      <dsp:txXfrm>
        <a:off x="3870077" y="644990"/>
        <a:ext cx="826864" cy="517851"/>
      </dsp:txXfrm>
    </dsp:sp>
    <dsp:sp modelId="{A347900F-ADAE-F54A-93CA-378BB8320FB6}">
      <dsp:nvSpPr>
        <dsp:cNvPr id="0" name=""/>
        <dsp:cNvSpPr/>
      </dsp:nvSpPr>
      <dsp:spPr>
        <a:xfrm>
          <a:off x="1366534" y="287544"/>
          <a:ext cx="3274131" cy="3274131"/>
        </a:xfrm>
        <a:custGeom>
          <a:avLst/>
          <a:gdLst/>
          <a:ahLst/>
          <a:cxnLst/>
          <a:rect l="0" t="0" r="0" b="0"/>
          <a:pathLst>
            <a:path>
              <a:moveTo>
                <a:pt x="3104180" y="910733"/>
              </a:moveTo>
              <a:arcTo wR="1637065" hR="1637065" stAng="20019667" swAng="1725394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5E5F4-A29A-CC4D-9407-3B16A4EF1722}">
      <dsp:nvSpPr>
        <dsp:cNvPr id="0" name=""/>
        <dsp:cNvSpPr/>
      </dsp:nvSpPr>
      <dsp:spPr>
        <a:xfrm>
          <a:off x="4158173" y="2001950"/>
          <a:ext cx="882894" cy="5738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processing</a:t>
          </a:r>
        </a:p>
      </dsp:txBody>
      <dsp:txXfrm>
        <a:off x="4186188" y="2029965"/>
        <a:ext cx="826864" cy="517851"/>
      </dsp:txXfrm>
    </dsp:sp>
    <dsp:sp modelId="{DF9901D3-DB1A-104D-963A-4FD6B6764CF4}">
      <dsp:nvSpPr>
        <dsp:cNvPr id="0" name=""/>
        <dsp:cNvSpPr/>
      </dsp:nvSpPr>
      <dsp:spPr>
        <a:xfrm>
          <a:off x="1366534" y="287544"/>
          <a:ext cx="3274131" cy="3274131"/>
        </a:xfrm>
        <a:custGeom>
          <a:avLst/>
          <a:gdLst/>
          <a:ahLst/>
          <a:cxnLst/>
          <a:rect l="0" t="0" r="0" b="0"/>
          <a:pathLst>
            <a:path>
              <a:moveTo>
                <a:pt x="3136410" y="2294293"/>
              </a:moveTo>
              <a:arcTo wR="1637065" hR="1637065" stAng="1420195" swAng="1357631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3FDEE3-4126-174B-8C75-1A2D056155D2}">
      <dsp:nvSpPr>
        <dsp:cNvPr id="0" name=""/>
        <dsp:cNvSpPr/>
      </dsp:nvSpPr>
      <dsp:spPr>
        <a:xfrm>
          <a:off x="3272449" y="3112614"/>
          <a:ext cx="882894" cy="5738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cleaning</a:t>
          </a:r>
        </a:p>
      </dsp:txBody>
      <dsp:txXfrm>
        <a:off x="3300464" y="3140629"/>
        <a:ext cx="826864" cy="517851"/>
      </dsp:txXfrm>
    </dsp:sp>
    <dsp:sp modelId="{3C693F2B-6A83-314D-8FB1-7D3926716EC1}">
      <dsp:nvSpPr>
        <dsp:cNvPr id="0" name=""/>
        <dsp:cNvSpPr/>
      </dsp:nvSpPr>
      <dsp:spPr>
        <a:xfrm>
          <a:off x="1366534" y="287544"/>
          <a:ext cx="3274131" cy="3274131"/>
        </a:xfrm>
        <a:custGeom>
          <a:avLst/>
          <a:gdLst/>
          <a:ahLst/>
          <a:cxnLst/>
          <a:rect l="0" t="0" r="0" b="0"/>
          <a:pathLst>
            <a:path>
              <a:moveTo>
                <a:pt x="1900609" y="3252778"/>
              </a:moveTo>
              <a:arcTo wR="1637065" hR="1637065" stAng="4844154" swAng="1111692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0E98EA-08D0-5845-A5E8-5DBB8C4D1C47}">
      <dsp:nvSpPr>
        <dsp:cNvPr id="0" name=""/>
        <dsp:cNvSpPr/>
      </dsp:nvSpPr>
      <dsp:spPr>
        <a:xfrm>
          <a:off x="1851856" y="3112614"/>
          <a:ext cx="882894" cy="5738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analysis</a:t>
          </a:r>
        </a:p>
      </dsp:txBody>
      <dsp:txXfrm>
        <a:off x="1879871" y="3140629"/>
        <a:ext cx="826864" cy="517851"/>
      </dsp:txXfrm>
    </dsp:sp>
    <dsp:sp modelId="{B41D36C0-3496-C744-B983-C6C5D44A9833}">
      <dsp:nvSpPr>
        <dsp:cNvPr id="0" name=""/>
        <dsp:cNvSpPr/>
      </dsp:nvSpPr>
      <dsp:spPr>
        <a:xfrm>
          <a:off x="1366534" y="287544"/>
          <a:ext cx="3274131" cy="3274131"/>
        </a:xfrm>
        <a:custGeom>
          <a:avLst/>
          <a:gdLst/>
          <a:ahLst/>
          <a:cxnLst/>
          <a:rect l="0" t="0" r="0" b="0"/>
          <a:pathLst>
            <a:path>
              <a:moveTo>
                <a:pt x="505985" y="2820552"/>
              </a:moveTo>
              <a:arcTo wR="1637065" hR="1637065" stAng="8022174" swAng="1357631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C36292-40BA-EB4D-8D70-7C66BCFCDAA4}">
      <dsp:nvSpPr>
        <dsp:cNvPr id="0" name=""/>
        <dsp:cNvSpPr/>
      </dsp:nvSpPr>
      <dsp:spPr>
        <a:xfrm>
          <a:off x="966132" y="2001950"/>
          <a:ext cx="882894" cy="5738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Model</a:t>
          </a:r>
        </a:p>
      </dsp:txBody>
      <dsp:txXfrm>
        <a:off x="994147" y="2029965"/>
        <a:ext cx="826864" cy="517851"/>
      </dsp:txXfrm>
    </dsp:sp>
    <dsp:sp modelId="{2DBD6782-3700-5742-AFE4-0062F9EF28F3}">
      <dsp:nvSpPr>
        <dsp:cNvPr id="0" name=""/>
        <dsp:cNvSpPr/>
      </dsp:nvSpPr>
      <dsp:spPr>
        <a:xfrm>
          <a:off x="1366534" y="287544"/>
          <a:ext cx="3274131" cy="3274131"/>
        </a:xfrm>
        <a:custGeom>
          <a:avLst/>
          <a:gdLst/>
          <a:ahLst/>
          <a:cxnLst/>
          <a:rect l="0" t="0" r="0" b="0"/>
          <a:pathLst>
            <a:path>
              <a:moveTo>
                <a:pt x="1457" y="1706123"/>
              </a:moveTo>
              <a:arcTo wR="1637065" hR="1637065" stAng="10654939" swAng="1725394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2C9630-BBEE-5B41-9EEB-F335B6FE08DB}">
      <dsp:nvSpPr>
        <dsp:cNvPr id="0" name=""/>
        <dsp:cNvSpPr/>
      </dsp:nvSpPr>
      <dsp:spPr>
        <a:xfrm>
          <a:off x="1282243" y="616975"/>
          <a:ext cx="882894" cy="57388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Validation</a:t>
          </a:r>
        </a:p>
      </dsp:txBody>
      <dsp:txXfrm>
        <a:off x="1310258" y="644990"/>
        <a:ext cx="826864" cy="517851"/>
      </dsp:txXfrm>
    </dsp:sp>
    <dsp:sp modelId="{B0CC55A1-22C3-7F4F-9CC4-FDEBBD4C9BC3}">
      <dsp:nvSpPr>
        <dsp:cNvPr id="0" name=""/>
        <dsp:cNvSpPr/>
      </dsp:nvSpPr>
      <dsp:spPr>
        <a:xfrm>
          <a:off x="1366534" y="287544"/>
          <a:ext cx="3274131" cy="3274131"/>
        </a:xfrm>
        <a:custGeom>
          <a:avLst/>
          <a:gdLst/>
          <a:ahLst/>
          <a:cxnLst/>
          <a:rect l="0" t="0" r="0" b="0"/>
          <a:pathLst>
            <a:path>
              <a:moveTo>
                <a:pt x="656990" y="325792"/>
              </a:moveTo>
              <a:arcTo wR="1637065" hR="1637065" stAng="13993485" swAng="125515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A706D3-B55F-4F4B-8EAF-47E569A98724}">
      <dsp:nvSpPr>
        <dsp:cNvPr id="0" name=""/>
        <dsp:cNvSpPr/>
      </dsp:nvSpPr>
      <dsp:spPr>
        <a:xfrm>
          <a:off x="1990049" y="210"/>
          <a:ext cx="2985073" cy="82051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bg1"/>
              </a:solidFill>
            </a:rPr>
            <a:t>R2: 0.29</a:t>
          </a:r>
        </a:p>
      </dsp:txBody>
      <dsp:txXfrm>
        <a:off x="1990049" y="102775"/>
        <a:ext cx="2677378" cy="615389"/>
      </dsp:txXfrm>
    </dsp:sp>
    <dsp:sp modelId="{C48555C8-3379-3242-B906-F962AD7FE834}">
      <dsp:nvSpPr>
        <dsp:cNvPr id="0" name=""/>
        <dsp:cNvSpPr/>
      </dsp:nvSpPr>
      <dsp:spPr>
        <a:xfrm>
          <a:off x="0" y="210"/>
          <a:ext cx="1990049" cy="8205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Linear Regression Model</a:t>
          </a:r>
        </a:p>
      </dsp:txBody>
      <dsp:txXfrm>
        <a:off x="40054" y="40264"/>
        <a:ext cx="1909941" cy="740411"/>
      </dsp:txXfrm>
    </dsp:sp>
    <dsp:sp modelId="{896D4FF7-15F9-3E4E-9A7D-5FB2C4197175}">
      <dsp:nvSpPr>
        <dsp:cNvPr id="0" name=""/>
        <dsp:cNvSpPr/>
      </dsp:nvSpPr>
      <dsp:spPr>
        <a:xfrm>
          <a:off x="1990049" y="902781"/>
          <a:ext cx="2985073" cy="820519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>
              <a:solidFill>
                <a:schemeClr val="bg1"/>
              </a:solidFill>
            </a:rPr>
            <a:t>R2: 0.28</a:t>
          </a:r>
          <a:endParaRPr lang="en-GB" sz="20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>
              <a:solidFill>
                <a:schemeClr val="bg1"/>
              </a:solidFill>
            </a:rPr>
            <a:t>14 neighbours, uniform, p=1 </a:t>
          </a:r>
        </a:p>
      </dsp:txBody>
      <dsp:txXfrm>
        <a:off x="1990049" y="1005346"/>
        <a:ext cx="2677378" cy="615389"/>
      </dsp:txXfrm>
    </dsp:sp>
    <dsp:sp modelId="{8ED88212-756F-5549-8610-163D7A2275F8}">
      <dsp:nvSpPr>
        <dsp:cNvPr id="0" name=""/>
        <dsp:cNvSpPr/>
      </dsp:nvSpPr>
      <dsp:spPr>
        <a:xfrm>
          <a:off x="0" y="902781"/>
          <a:ext cx="1990049" cy="8205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KNN Regressor</a:t>
          </a:r>
        </a:p>
      </dsp:txBody>
      <dsp:txXfrm>
        <a:off x="40054" y="942835"/>
        <a:ext cx="1909941" cy="7404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A6E560-1F01-8A4B-A4E1-D4CC059C7884}">
      <dsp:nvSpPr>
        <dsp:cNvPr id="0" name=""/>
        <dsp:cNvSpPr/>
      </dsp:nvSpPr>
      <dsp:spPr>
        <a:xfrm>
          <a:off x="0" y="1480847"/>
          <a:ext cx="6695768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35A7A1-6F3F-9E4C-9DD1-498CB2006131}">
      <dsp:nvSpPr>
        <dsp:cNvPr id="0" name=""/>
        <dsp:cNvSpPr/>
      </dsp:nvSpPr>
      <dsp:spPr>
        <a:xfrm>
          <a:off x="334788" y="1288967"/>
          <a:ext cx="4687037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159" tIns="0" rIns="177159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Analyse another cities/countries and compare to Amsterdam</a:t>
          </a:r>
        </a:p>
      </dsp:txBody>
      <dsp:txXfrm>
        <a:off x="353522" y="1307701"/>
        <a:ext cx="4649569" cy="346292"/>
      </dsp:txXfrm>
    </dsp:sp>
    <dsp:sp modelId="{A32DE8A3-2606-E64F-B555-DEEC2D904852}">
      <dsp:nvSpPr>
        <dsp:cNvPr id="0" name=""/>
        <dsp:cNvSpPr/>
      </dsp:nvSpPr>
      <dsp:spPr>
        <a:xfrm>
          <a:off x="0" y="2070528"/>
          <a:ext cx="6695768" cy="32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21D77B-F2A7-494E-8F02-2858CFF3B358}">
      <dsp:nvSpPr>
        <dsp:cNvPr id="0" name=""/>
        <dsp:cNvSpPr/>
      </dsp:nvSpPr>
      <dsp:spPr>
        <a:xfrm>
          <a:off x="334788" y="1878648"/>
          <a:ext cx="4687037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159" tIns="0" rIns="177159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Predict reviews</a:t>
          </a:r>
        </a:p>
      </dsp:txBody>
      <dsp:txXfrm>
        <a:off x="353522" y="1897382"/>
        <a:ext cx="4649569" cy="3462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C5CF66-7105-AE43-998F-FAC778ABBCC6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26AD2A-3A05-6040-8644-58AC4EADC28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9654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26AD2A-3A05-6040-8644-58AC4EADC284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69216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6580-589D-B4A0-D97D-EE9EEBBCC2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04A1D1-E87D-7B61-9613-CF729C793B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F1B92-9EFA-00C6-5ECF-D21EEC21A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74B13-179B-5027-544A-71BF68997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4A642-6A60-C03F-4B09-0097A154A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7333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5B6BE-14C7-72B3-601E-1CB06E480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4BBCD7-FE80-62C9-A235-73FC5605C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66386-422F-5A53-E803-DABA2B41F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D545E-55AD-1FD0-24CD-A9752E221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9D347-0032-B7D6-FA4C-F9368259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29813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DF345B-14B6-AAEF-9FC6-8DFD203F1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54BC5C-D580-DD87-1DBB-B8BC688757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BDC99-6C77-5F3F-828E-31D8EA306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F8D7A-C34B-ADDB-C626-6D8D40A98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FC68F-7093-E007-E127-ACB09A0DD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19436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01B47-E236-4A27-18D3-ABDB3F324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8CE92-0FBC-FA8C-1F7E-29F114362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490F8-88ED-D6D3-9B78-1F705E2C9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AC0AA-017E-A1A0-8943-19CC53581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BAF08-0134-C078-EB31-444F2666B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92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7482C-F275-E9F6-3405-88A69DE5D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23EFE0-FD2A-F6C5-6C2C-D89E01DD91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2D79D-5660-5B6D-EADA-9A38297D3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5FB66-FED7-FF97-F165-44B78549F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E46E2-50E5-E9D0-58BD-AD6DE6B02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0026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A86A3-7507-EE70-0F33-BD5CDE27A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F9701-3ABB-DD04-DAC4-EFF60AFD41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B8B58-98CA-61FF-051F-54D2F067D5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63DAFD-CABA-C184-8C8E-9FFE351D7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00E844-663D-24D3-D008-7660FB935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FA2920-AD19-73BC-1740-3B62A20E6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44525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68247-414C-8B2D-77EB-5D5DE183C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7C5B6-CA37-64F2-7FE8-E31FB708B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422810-0069-8206-CE24-2049918A93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22693F-6A69-288B-6B13-1995AFADB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7B16C6-FA25-8401-80DA-3343611846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61F0B2-0A6B-3821-C56A-A73D2A503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C09907-DA6A-AC19-B11E-851BBCEE2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FC9B4B-DE96-30BB-1E5C-58683F21B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60614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34283-0A13-0EB5-97B0-00074D7F7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51C179-9A1D-1799-0D85-CE10EDF0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4A8270-276A-0B59-73FF-11EE347D3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06DA76-2FC5-2AD9-5442-B6B35159C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33433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36D5E3-B0A3-821F-07CA-795A5100E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A589BF-BD0B-0071-26B4-56A9BBB32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B26FD2-4E7F-67B8-F8E6-7CAC4E49B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90256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DB0CA-62A6-426F-C23F-B60A148E0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947C8-6AAB-A846-F19B-650BC2E5A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7857D-DC2A-FD7D-A05C-EC160CABA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89C3A-DB2B-DB28-C78F-6D98385E6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D0249E-19AC-88B7-C377-41B3DE167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BB6FB2-56B0-4246-0A49-7A5878C78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01889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FEA16-2E0B-8133-479B-3D5A78CE3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1C34D4-43D3-C3D5-7D18-1A5CB74AB1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D656C6-49C4-B3B9-7848-02CDD0C44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C78827-60FC-B05A-F64F-7392BCCC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2DCAE0-4519-4DE7-32A1-073F9FB9F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7641C6-279D-A133-E7BF-F42851076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47073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6709BD-0D9A-F83C-E349-52D153049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829C9A-194E-5BA9-A85F-166F369918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63BF6-5E50-5816-2A8C-0380CBE8E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AE7A3-FBA3-B54F-B0A8-C9A3AA0FF73C}" type="datetimeFigureOut">
              <a:rPr lang="en-NL" smtClean="0"/>
              <a:t>09/02/2023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D3129-2536-15E5-14AF-8887E192E8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D7F45E-DF22-13D9-084D-E70EC05950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15E7D-35C0-DB43-A54C-056CDA28338F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7263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aps.amsterdam.nl/woningwaarde/?LANG=en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F711BC3-0B44-7BB8-ADEC-8B1230F904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C386A8C8-6375-453A-C6C6-D8C92A54F1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Logo, icon&#10;&#10;Description automatically generated">
            <a:extLst>
              <a:ext uri="{FF2B5EF4-FFF2-40B4-BE49-F238E27FC236}">
                <a16:creationId xmlns:a16="http://schemas.microsoft.com/office/drawing/2014/main" id="{2481BE85-63F3-C319-31D2-8E4578400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506" y="4889460"/>
            <a:ext cx="1888299" cy="590093"/>
          </a:xfrm>
          <a:prstGeom prst="rect">
            <a:avLst/>
          </a:prstGeom>
        </p:spPr>
      </p:pic>
      <p:pic>
        <p:nvPicPr>
          <p:cNvPr id="6" name="Picture 5" descr="A picture containing water, sky, boat, outdoor&#10;&#10;Description automatically generated">
            <a:extLst>
              <a:ext uri="{FF2B5EF4-FFF2-40B4-BE49-F238E27FC236}">
                <a16:creationId xmlns:a16="http://schemas.microsoft.com/office/drawing/2014/main" id="{A1E24BAA-3932-AB48-BFDF-A6D272B39BD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9000"/>
          </a:blip>
          <a:stretch>
            <a:fillRect/>
          </a:stretch>
        </p:blipFill>
        <p:spPr>
          <a:xfrm>
            <a:off x="-5284" y="0"/>
            <a:ext cx="9149285" cy="46656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FD2DE2-29CF-3341-323B-B31E657926F9}"/>
              </a:ext>
            </a:extLst>
          </p:cNvPr>
          <p:cNvSpPr txBox="1"/>
          <p:nvPr/>
        </p:nvSpPr>
        <p:spPr>
          <a:xfrm>
            <a:off x="3441600" y="4982400"/>
            <a:ext cx="381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>
                <a:solidFill>
                  <a:srgbClr val="FF595F"/>
                </a:solidFill>
              </a:rPr>
              <a:t>Mid Bootcamp Project - Data Analysis </a:t>
            </a:r>
            <a:endParaRPr lang="en-NL" dirty="0">
              <a:solidFill>
                <a:srgbClr val="FF59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234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F3E79506-EE7F-867F-C8D3-97B7A74A5030}"/>
              </a:ext>
            </a:extLst>
          </p:cNvPr>
          <p:cNvSpPr/>
          <p:nvPr/>
        </p:nvSpPr>
        <p:spPr>
          <a:xfrm>
            <a:off x="1228200" y="4288800"/>
            <a:ext cx="3427200" cy="640800"/>
          </a:xfrm>
          <a:prstGeom prst="roundRect">
            <a:avLst/>
          </a:prstGeom>
          <a:solidFill>
            <a:srgbClr val="FF595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F544D0F4-9F40-2F49-A982-A5759598B4F9}"/>
              </a:ext>
            </a:extLst>
          </p:cNvPr>
          <p:cNvSpPr/>
          <p:nvPr/>
        </p:nvSpPr>
        <p:spPr>
          <a:xfrm>
            <a:off x="1228200" y="3445200"/>
            <a:ext cx="3427200" cy="640800"/>
          </a:xfrm>
          <a:prstGeom prst="roundRect">
            <a:avLst/>
          </a:prstGeom>
          <a:solidFill>
            <a:srgbClr val="FF595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FFEEAF0A-3D57-279E-874F-153A8F478E91}"/>
              </a:ext>
            </a:extLst>
          </p:cNvPr>
          <p:cNvSpPr/>
          <p:nvPr/>
        </p:nvSpPr>
        <p:spPr>
          <a:xfrm>
            <a:off x="1228200" y="2673600"/>
            <a:ext cx="3427200" cy="640800"/>
          </a:xfrm>
          <a:prstGeom prst="roundRect">
            <a:avLst/>
          </a:prstGeom>
          <a:solidFill>
            <a:srgbClr val="FF595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D7668388-F284-E5DA-573F-281D6F6F464F}"/>
              </a:ext>
            </a:extLst>
          </p:cNvPr>
          <p:cNvSpPr/>
          <p:nvPr/>
        </p:nvSpPr>
        <p:spPr>
          <a:xfrm>
            <a:off x="1228200" y="1902000"/>
            <a:ext cx="3427200" cy="640800"/>
          </a:xfrm>
          <a:prstGeom prst="roundRect">
            <a:avLst/>
          </a:prstGeom>
          <a:solidFill>
            <a:srgbClr val="FF595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bg1"/>
              </a:solidFill>
            </a:endParaRPr>
          </a:p>
        </p:txBody>
      </p:sp>
      <p:sp>
        <p:nvSpPr>
          <p:cNvPr id="29" name="Title 28">
            <a:extLst>
              <a:ext uri="{FF2B5EF4-FFF2-40B4-BE49-F238E27FC236}">
                <a16:creationId xmlns:a16="http://schemas.microsoft.com/office/drawing/2014/main" id="{710BCB2C-2E35-B986-C159-4E6418254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600" y="472231"/>
            <a:ext cx="6421070" cy="442169"/>
          </a:xfrm>
        </p:spPr>
        <p:txBody>
          <a:bodyPr>
            <a:noAutofit/>
          </a:bodyPr>
          <a:lstStyle/>
          <a:p>
            <a:pPr algn="l"/>
            <a:r>
              <a:rPr lang="en-NL" sz="3200" dirty="0">
                <a:solidFill>
                  <a:schemeClr val="bg1">
                    <a:lumMod val="50000"/>
                  </a:schemeClr>
                </a:solidFill>
                <a:latin typeface="AirbnbCereal_W_XBd"/>
              </a:rPr>
              <a:t>OVERVIEW</a:t>
            </a:r>
            <a:endParaRPr lang="en-NL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9E60B5-C714-EDB1-0D59-53A39E222DDF}"/>
              </a:ext>
            </a:extLst>
          </p:cNvPr>
          <p:cNvSpPr/>
          <p:nvPr/>
        </p:nvSpPr>
        <p:spPr>
          <a:xfrm>
            <a:off x="1159200" y="482400"/>
            <a:ext cx="727200" cy="432000"/>
          </a:xfrm>
          <a:prstGeom prst="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rgbClr val="FF595F"/>
              </a:solidFill>
            </a:endParaRPr>
          </a:p>
        </p:txBody>
      </p:sp>
      <p:pic>
        <p:nvPicPr>
          <p:cNvPr id="37" name="Picture 36" descr="Logo, icon&#10;&#10;Description automatically generated">
            <a:extLst>
              <a:ext uri="{FF2B5EF4-FFF2-40B4-BE49-F238E27FC236}">
                <a16:creationId xmlns:a16="http://schemas.microsoft.com/office/drawing/2014/main" id="{1183F119-C3B5-0504-BA75-197154D47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06" y="4889460"/>
            <a:ext cx="1888299" cy="590093"/>
          </a:xfrm>
          <a:prstGeom prst="rect">
            <a:avLst/>
          </a:prstGeom>
        </p:spPr>
      </p:pic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F5DE1043-8248-9268-130A-3918C72523E2}"/>
              </a:ext>
            </a:extLst>
          </p:cNvPr>
          <p:cNvSpPr txBox="1">
            <a:spLocks/>
          </p:cNvSpPr>
          <p:nvPr/>
        </p:nvSpPr>
        <p:spPr>
          <a:xfrm>
            <a:off x="1292550" y="2019431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Q1 – Which type of accommodation can return a higher profit?</a:t>
            </a:r>
            <a:endParaRPr lang="en-NL" sz="1600" dirty="0">
              <a:solidFill>
                <a:schemeClr val="bg1"/>
              </a:solidFill>
            </a:endParaRPr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A2D4D801-F4E2-F196-05C4-AF529F5A1ACF}"/>
              </a:ext>
            </a:extLst>
          </p:cNvPr>
          <p:cNvSpPr txBox="1">
            <a:spLocks/>
          </p:cNvSpPr>
          <p:nvPr/>
        </p:nvSpPr>
        <p:spPr>
          <a:xfrm>
            <a:off x="1292550" y="3497831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Q3 – Which are the best neighbourhoods to have an </a:t>
            </a:r>
            <a:r>
              <a:rPr lang="en-GB" sz="1600" dirty="0" err="1">
                <a:solidFill>
                  <a:schemeClr val="bg1"/>
                </a:solidFill>
                <a:latin typeface="AirbnbCereal_W_XBd"/>
              </a:rPr>
              <a:t>airbnb</a:t>
            </a:r>
            <a:r>
              <a:rPr lang="en-GB" sz="1600" dirty="0">
                <a:solidFill>
                  <a:schemeClr val="bg1"/>
                </a:solidFill>
                <a:latin typeface="AirbnbCereal_W_XBd"/>
              </a:rPr>
              <a:t>?</a:t>
            </a:r>
            <a:endParaRPr lang="en-NL" sz="1600" dirty="0">
              <a:solidFill>
                <a:schemeClr val="bg1"/>
              </a:solidFill>
            </a:endParaRP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F8508654-931C-CF47-E7FB-58E7D0435D6F}"/>
              </a:ext>
            </a:extLst>
          </p:cNvPr>
          <p:cNvSpPr txBox="1">
            <a:spLocks/>
          </p:cNvSpPr>
          <p:nvPr/>
        </p:nvSpPr>
        <p:spPr>
          <a:xfrm>
            <a:off x="1292550" y="4384631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Q4 – How much is the average price of a place according to some features?</a:t>
            </a:r>
            <a:endParaRPr lang="en-NL" sz="1600" dirty="0">
              <a:solidFill>
                <a:schemeClr val="bg1"/>
              </a:solidFill>
            </a:endParaRP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31229D26-5DA7-746D-D8B9-8DE0C5B6F474}"/>
              </a:ext>
            </a:extLst>
          </p:cNvPr>
          <p:cNvSpPr txBox="1">
            <a:spLocks/>
          </p:cNvSpPr>
          <p:nvPr/>
        </p:nvSpPr>
        <p:spPr>
          <a:xfrm>
            <a:off x="1292550" y="2720231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Q2 – What features should I add in my property to increase the price?</a:t>
            </a:r>
            <a:endParaRPr lang="en-NL" sz="1600" dirty="0">
              <a:solidFill>
                <a:schemeClr val="bg1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5EE1CAAC-714E-46D2-9AFC-8B865ECB2620}"/>
              </a:ext>
            </a:extLst>
          </p:cNvPr>
          <p:cNvSpPr/>
          <p:nvPr/>
        </p:nvSpPr>
        <p:spPr>
          <a:xfrm>
            <a:off x="2206916" y="1173600"/>
            <a:ext cx="4730168" cy="399561"/>
          </a:xfrm>
          <a:prstGeom prst="round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BEEDA-8D87-C07C-7D89-FF503D0ED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8464" y="1139676"/>
            <a:ext cx="5240593" cy="487369"/>
          </a:xfrm>
        </p:spPr>
        <p:txBody>
          <a:bodyPr anchor="ctr">
            <a:normAutofit/>
          </a:bodyPr>
          <a:lstStyle/>
          <a:p>
            <a:pPr algn="ctr"/>
            <a:r>
              <a:rPr lang="en-NL" sz="1600" dirty="0">
                <a:solidFill>
                  <a:schemeClr val="bg1"/>
                </a:solidFill>
                <a:latin typeface="AirbnbCereal_W_XBd"/>
              </a:rPr>
              <a:t>Idea - Buy a property in Amsterdam to list on airbnb</a:t>
            </a:r>
            <a:endParaRPr lang="en-NL" sz="1600" dirty="0">
              <a:solidFill>
                <a:schemeClr val="bg1"/>
              </a:solidFill>
            </a:endParaRPr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ACEBB53A-6DD4-020E-1963-69FF5D050AE8}"/>
              </a:ext>
            </a:extLst>
          </p:cNvPr>
          <p:cNvSpPr/>
          <p:nvPr/>
        </p:nvSpPr>
        <p:spPr>
          <a:xfrm>
            <a:off x="5215181" y="4293716"/>
            <a:ext cx="3427200" cy="640800"/>
          </a:xfrm>
          <a:prstGeom prst="roundRect">
            <a:avLst/>
          </a:prstGeom>
          <a:solidFill>
            <a:srgbClr val="FF595F">
              <a:alpha val="8537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F0EC0CEC-80A2-FBA9-D980-CD3B79ED20FC}"/>
              </a:ext>
            </a:extLst>
          </p:cNvPr>
          <p:cNvSpPr/>
          <p:nvPr/>
        </p:nvSpPr>
        <p:spPr>
          <a:xfrm>
            <a:off x="5215181" y="3450116"/>
            <a:ext cx="3427200" cy="640800"/>
          </a:xfrm>
          <a:prstGeom prst="roundRect">
            <a:avLst/>
          </a:prstGeom>
          <a:solidFill>
            <a:srgbClr val="FF595F">
              <a:alpha val="8537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3F58286C-2554-E68B-7012-AC5F9D3B507D}"/>
              </a:ext>
            </a:extLst>
          </p:cNvPr>
          <p:cNvSpPr/>
          <p:nvPr/>
        </p:nvSpPr>
        <p:spPr>
          <a:xfrm>
            <a:off x="5215181" y="2678516"/>
            <a:ext cx="3427200" cy="640800"/>
          </a:xfrm>
          <a:prstGeom prst="roundRect">
            <a:avLst/>
          </a:prstGeom>
          <a:solidFill>
            <a:srgbClr val="FF595F">
              <a:alpha val="8537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C1C0FC2A-1687-83F8-8B61-24D64DAF8A00}"/>
              </a:ext>
            </a:extLst>
          </p:cNvPr>
          <p:cNvSpPr/>
          <p:nvPr/>
        </p:nvSpPr>
        <p:spPr>
          <a:xfrm>
            <a:off x="5215181" y="1906916"/>
            <a:ext cx="3427200" cy="640800"/>
          </a:xfrm>
          <a:prstGeom prst="roundRect">
            <a:avLst/>
          </a:prstGeom>
          <a:solidFill>
            <a:srgbClr val="FF595F">
              <a:alpha val="8537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bg1"/>
              </a:solidFill>
            </a:endParaRPr>
          </a:p>
        </p:txBody>
      </p:sp>
      <p:sp>
        <p:nvSpPr>
          <p:cNvPr id="64" name="Content Placeholder 2">
            <a:extLst>
              <a:ext uri="{FF2B5EF4-FFF2-40B4-BE49-F238E27FC236}">
                <a16:creationId xmlns:a16="http://schemas.microsoft.com/office/drawing/2014/main" id="{BBBBFE42-DEFE-B1A6-B87B-7ABC51FF1BC0}"/>
              </a:ext>
            </a:extLst>
          </p:cNvPr>
          <p:cNvSpPr txBox="1">
            <a:spLocks/>
          </p:cNvSpPr>
          <p:nvPr/>
        </p:nvSpPr>
        <p:spPr>
          <a:xfrm>
            <a:off x="5279531" y="2024347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Q1 –  Which type of accommodation has a higher price? </a:t>
            </a:r>
            <a:endParaRPr lang="en-NL" sz="1600" dirty="0">
              <a:solidFill>
                <a:schemeClr val="bg1"/>
              </a:solidFill>
            </a:endParaRPr>
          </a:p>
        </p:txBody>
      </p: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89C3F6EB-C5C0-AB4D-D105-11F94C67FB71}"/>
              </a:ext>
            </a:extLst>
          </p:cNvPr>
          <p:cNvSpPr txBox="1">
            <a:spLocks/>
          </p:cNvSpPr>
          <p:nvPr/>
        </p:nvSpPr>
        <p:spPr>
          <a:xfrm>
            <a:off x="5279531" y="3502747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Q3 – Information about </a:t>
            </a:r>
            <a:r>
              <a:rPr lang="en-GB" sz="1600" dirty="0" err="1">
                <a:solidFill>
                  <a:schemeClr val="bg1"/>
                </a:solidFill>
                <a:latin typeface="AirbnbCereal_W_XBd"/>
              </a:rPr>
              <a:t>airbnb</a:t>
            </a:r>
            <a:r>
              <a:rPr lang="en-GB" sz="1600" dirty="0">
                <a:solidFill>
                  <a:schemeClr val="bg1"/>
                </a:solidFill>
                <a:latin typeface="AirbnbCereal_W_XBd"/>
              </a:rPr>
              <a:t> market in Amsterdam considering neighbourhoods</a:t>
            </a:r>
            <a:endParaRPr lang="en-NL" sz="1600" dirty="0">
              <a:solidFill>
                <a:schemeClr val="bg1"/>
              </a:solidFill>
            </a:endParaRPr>
          </a:p>
        </p:txBody>
      </p:sp>
      <p:sp>
        <p:nvSpPr>
          <p:cNvPr id="66" name="Content Placeholder 2">
            <a:extLst>
              <a:ext uri="{FF2B5EF4-FFF2-40B4-BE49-F238E27FC236}">
                <a16:creationId xmlns:a16="http://schemas.microsoft.com/office/drawing/2014/main" id="{EC9CD0F6-57E6-CBED-90A0-C3F43A655B40}"/>
              </a:ext>
            </a:extLst>
          </p:cNvPr>
          <p:cNvSpPr txBox="1">
            <a:spLocks/>
          </p:cNvSpPr>
          <p:nvPr/>
        </p:nvSpPr>
        <p:spPr>
          <a:xfrm>
            <a:off x="5279531" y="4336026"/>
            <a:ext cx="3298501" cy="6784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dirty="0">
                <a:solidFill>
                  <a:schemeClr val="bg1"/>
                </a:solidFill>
                <a:latin typeface="AirbnbCereal_W_XBd"/>
              </a:rPr>
              <a:t>Q4 – Model to predict price according to number bedrooms, type property, amenities</a:t>
            </a:r>
            <a:endParaRPr lang="en-NL" sz="1400" dirty="0">
              <a:solidFill>
                <a:schemeClr val="bg1"/>
              </a:solidFill>
            </a:endParaRPr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AFFB9A73-B90E-5EE9-533D-EA95F7D1DD7F}"/>
              </a:ext>
            </a:extLst>
          </p:cNvPr>
          <p:cNvSpPr txBox="1">
            <a:spLocks/>
          </p:cNvSpPr>
          <p:nvPr/>
        </p:nvSpPr>
        <p:spPr>
          <a:xfrm>
            <a:off x="5279531" y="2725147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Q2 – Which amenities are essential and which ones can increase the price?</a:t>
            </a:r>
            <a:endParaRPr lang="en-NL" sz="1600" dirty="0">
              <a:solidFill>
                <a:schemeClr val="bg1"/>
              </a:solidFill>
            </a:endParaRPr>
          </a:p>
        </p:txBody>
      </p:sp>
      <p:sp>
        <p:nvSpPr>
          <p:cNvPr id="70" name="Right Arrow 69">
            <a:extLst>
              <a:ext uri="{FF2B5EF4-FFF2-40B4-BE49-F238E27FC236}">
                <a16:creationId xmlns:a16="http://schemas.microsoft.com/office/drawing/2014/main" id="{D199420E-FF42-9023-0AB7-8A48D85999BC}"/>
              </a:ext>
            </a:extLst>
          </p:cNvPr>
          <p:cNvSpPr/>
          <p:nvPr/>
        </p:nvSpPr>
        <p:spPr>
          <a:xfrm>
            <a:off x="4689987" y="2123768"/>
            <a:ext cx="481781" cy="157316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1" name="Right Arrow 70">
            <a:extLst>
              <a:ext uri="{FF2B5EF4-FFF2-40B4-BE49-F238E27FC236}">
                <a16:creationId xmlns:a16="http://schemas.microsoft.com/office/drawing/2014/main" id="{6061CA1E-0A74-DCD7-1FC2-83DADD23B715}"/>
              </a:ext>
            </a:extLst>
          </p:cNvPr>
          <p:cNvSpPr/>
          <p:nvPr/>
        </p:nvSpPr>
        <p:spPr>
          <a:xfrm>
            <a:off x="4685071" y="2885768"/>
            <a:ext cx="481781" cy="157316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2" name="Right Arrow 71">
            <a:extLst>
              <a:ext uri="{FF2B5EF4-FFF2-40B4-BE49-F238E27FC236}">
                <a16:creationId xmlns:a16="http://schemas.microsoft.com/office/drawing/2014/main" id="{0DEA9E67-C57D-C9DA-91C3-017A788D1324}"/>
              </a:ext>
            </a:extLst>
          </p:cNvPr>
          <p:cNvSpPr/>
          <p:nvPr/>
        </p:nvSpPr>
        <p:spPr>
          <a:xfrm>
            <a:off x="4685071" y="3662517"/>
            <a:ext cx="481781" cy="157316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73" name="Right Arrow 72">
            <a:extLst>
              <a:ext uri="{FF2B5EF4-FFF2-40B4-BE49-F238E27FC236}">
                <a16:creationId xmlns:a16="http://schemas.microsoft.com/office/drawing/2014/main" id="{EF3681BA-2C6D-48F1-F4EE-78144C405998}"/>
              </a:ext>
            </a:extLst>
          </p:cNvPr>
          <p:cNvSpPr/>
          <p:nvPr/>
        </p:nvSpPr>
        <p:spPr>
          <a:xfrm>
            <a:off x="4685071" y="4527756"/>
            <a:ext cx="481781" cy="157316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74926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710BCB2C-2E35-B986-C159-4E6418254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600" y="472231"/>
            <a:ext cx="6421070" cy="442169"/>
          </a:xfrm>
        </p:spPr>
        <p:txBody>
          <a:bodyPr>
            <a:noAutofit/>
          </a:bodyPr>
          <a:lstStyle/>
          <a:p>
            <a:pPr algn="l"/>
            <a:r>
              <a:rPr lang="en-NL" sz="3200" dirty="0">
                <a:solidFill>
                  <a:schemeClr val="bg1">
                    <a:lumMod val="50000"/>
                  </a:schemeClr>
                </a:solidFill>
                <a:latin typeface="AirbnbCereal_W_XBd"/>
              </a:rPr>
              <a:t>SOLUTION PROCESS</a:t>
            </a:r>
            <a:endParaRPr lang="en-NL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BEEDA-8D87-C07C-7D89-FF503D0ED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7499" y="1521431"/>
            <a:ext cx="3298501" cy="487369"/>
          </a:xfrm>
        </p:spPr>
        <p:txBody>
          <a:bodyPr anchor="ctr">
            <a:normAutofit fontScale="92500" lnSpcReduction="10000"/>
          </a:bodyPr>
          <a:lstStyle/>
          <a:p>
            <a:r>
              <a:rPr lang="en-NL" sz="1600" dirty="0">
                <a:solidFill>
                  <a:schemeClr val="bg1"/>
                </a:solidFill>
                <a:latin typeface="AirbnbCereal_W_XBd"/>
              </a:rPr>
              <a:t>Buy a property in Amsterdam to list on airbnb</a:t>
            </a:r>
            <a:endParaRPr lang="en-NL" sz="16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9E60B5-C714-EDB1-0D59-53A39E222DDF}"/>
              </a:ext>
            </a:extLst>
          </p:cNvPr>
          <p:cNvSpPr/>
          <p:nvPr/>
        </p:nvSpPr>
        <p:spPr>
          <a:xfrm>
            <a:off x="1159200" y="482400"/>
            <a:ext cx="727200" cy="432000"/>
          </a:xfrm>
          <a:prstGeom prst="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rgbClr val="FF595F"/>
              </a:solidFill>
            </a:endParaRPr>
          </a:p>
        </p:txBody>
      </p:sp>
      <p:pic>
        <p:nvPicPr>
          <p:cNvPr id="37" name="Picture 36" descr="Logo, icon&#10;&#10;Description automatically generated">
            <a:extLst>
              <a:ext uri="{FF2B5EF4-FFF2-40B4-BE49-F238E27FC236}">
                <a16:creationId xmlns:a16="http://schemas.microsoft.com/office/drawing/2014/main" id="{1183F119-C3B5-0504-BA75-197154D47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06" y="4889460"/>
            <a:ext cx="1888299" cy="590093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D12354C-DAF0-2DC8-00A3-F2FAFE55E9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4774549"/>
              </p:ext>
            </p:extLst>
          </p:nvPr>
        </p:nvGraphicFramePr>
        <p:xfrm>
          <a:off x="1524000" y="1202400"/>
          <a:ext cx="6007200" cy="3687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81885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75E55627-A7DD-1548-D5C3-4448660076BC}"/>
              </a:ext>
            </a:extLst>
          </p:cNvPr>
          <p:cNvSpPr/>
          <p:nvPr/>
        </p:nvSpPr>
        <p:spPr>
          <a:xfrm>
            <a:off x="565352" y="2791822"/>
            <a:ext cx="3392129" cy="354501"/>
          </a:xfrm>
          <a:prstGeom prst="roundRect">
            <a:avLst/>
          </a:prstGeom>
          <a:solidFill>
            <a:srgbClr val="FF595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bg1"/>
              </a:solidFill>
            </a:endParaRPr>
          </a:p>
        </p:txBody>
      </p:sp>
      <p:sp>
        <p:nvSpPr>
          <p:cNvPr id="29" name="Title 28">
            <a:extLst>
              <a:ext uri="{FF2B5EF4-FFF2-40B4-BE49-F238E27FC236}">
                <a16:creationId xmlns:a16="http://schemas.microsoft.com/office/drawing/2014/main" id="{710BCB2C-2E35-B986-C159-4E6418254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600" y="472231"/>
            <a:ext cx="6421070" cy="442169"/>
          </a:xfrm>
        </p:spPr>
        <p:txBody>
          <a:bodyPr>
            <a:noAutofit/>
          </a:bodyPr>
          <a:lstStyle/>
          <a:p>
            <a:pPr algn="l"/>
            <a:r>
              <a:rPr lang="en-NL" sz="3200" dirty="0">
                <a:solidFill>
                  <a:schemeClr val="bg1">
                    <a:lumMod val="50000"/>
                  </a:schemeClr>
                </a:solidFill>
                <a:latin typeface="AirbnbCereal_W_XBd"/>
              </a:rPr>
              <a:t>KEY FINDINGS - Q1</a:t>
            </a:r>
            <a:endParaRPr lang="en-NL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9E60B5-C714-EDB1-0D59-53A39E222DDF}"/>
              </a:ext>
            </a:extLst>
          </p:cNvPr>
          <p:cNvSpPr/>
          <p:nvPr/>
        </p:nvSpPr>
        <p:spPr>
          <a:xfrm>
            <a:off x="1159200" y="482400"/>
            <a:ext cx="727200" cy="432000"/>
          </a:xfrm>
          <a:prstGeom prst="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rgbClr val="FF595F"/>
              </a:solidFill>
            </a:endParaRPr>
          </a:p>
        </p:txBody>
      </p:sp>
      <p:pic>
        <p:nvPicPr>
          <p:cNvPr id="37" name="Picture 36" descr="Logo, icon&#10;&#10;Description automatically generated">
            <a:extLst>
              <a:ext uri="{FF2B5EF4-FFF2-40B4-BE49-F238E27FC236}">
                <a16:creationId xmlns:a16="http://schemas.microsoft.com/office/drawing/2014/main" id="{1183F119-C3B5-0504-BA75-197154D47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06" y="4889460"/>
            <a:ext cx="1888299" cy="590093"/>
          </a:xfrm>
          <a:prstGeom prst="rect">
            <a:avLst/>
          </a:prstGeom>
        </p:spPr>
      </p:pic>
      <p:pic>
        <p:nvPicPr>
          <p:cNvPr id="9" name="Picture 8" descr="Chart, waterfall chart&#10;&#10;Description automatically generated">
            <a:extLst>
              <a:ext uri="{FF2B5EF4-FFF2-40B4-BE49-F238E27FC236}">
                <a16:creationId xmlns:a16="http://schemas.microsoft.com/office/drawing/2014/main" id="{8A07F064-D3B2-1B72-F1BA-230533025B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14" t="3833" r="55196" b="17575"/>
          <a:stretch/>
        </p:blipFill>
        <p:spPr>
          <a:xfrm>
            <a:off x="5174555" y="839130"/>
            <a:ext cx="3682738" cy="4875870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93983AC-B262-C70B-EAF8-EA3BAABA9C75}"/>
              </a:ext>
            </a:extLst>
          </p:cNvPr>
          <p:cNvSpPr/>
          <p:nvPr/>
        </p:nvSpPr>
        <p:spPr>
          <a:xfrm>
            <a:off x="136800" y="1440000"/>
            <a:ext cx="3427200" cy="640800"/>
          </a:xfrm>
          <a:prstGeom prst="round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bg1"/>
              </a:solidFill>
            </a:endParaRP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F5DE1043-8248-9268-130A-3918C72523E2}"/>
              </a:ext>
            </a:extLst>
          </p:cNvPr>
          <p:cNvSpPr txBox="1">
            <a:spLocks/>
          </p:cNvSpPr>
          <p:nvPr/>
        </p:nvSpPr>
        <p:spPr>
          <a:xfrm>
            <a:off x="302699" y="1508231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Q1 – Which type of accommodation can return a higher profit?</a:t>
            </a:r>
            <a:endParaRPr lang="en-NL" sz="1600" dirty="0">
              <a:solidFill>
                <a:schemeClr val="bg1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2C6D775-8E8F-D620-FF6C-BB7D32EEBBFE}"/>
              </a:ext>
            </a:extLst>
          </p:cNvPr>
          <p:cNvSpPr/>
          <p:nvPr/>
        </p:nvSpPr>
        <p:spPr>
          <a:xfrm>
            <a:off x="7579837" y="1754518"/>
            <a:ext cx="1387181" cy="398746"/>
          </a:xfrm>
          <a:prstGeom prst="roundRect">
            <a:avLst/>
          </a:prstGeom>
          <a:solidFill>
            <a:srgbClr val="FF595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bg1"/>
              </a:solidFill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BD097D0-15DE-0215-017C-FD34E2D7D677}"/>
              </a:ext>
            </a:extLst>
          </p:cNvPr>
          <p:cNvSpPr txBox="1">
            <a:spLocks/>
          </p:cNvSpPr>
          <p:nvPr/>
        </p:nvSpPr>
        <p:spPr>
          <a:xfrm>
            <a:off x="7565530" y="1812955"/>
            <a:ext cx="1769072" cy="2736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solidFill>
                  <a:schemeClr val="bg1"/>
                </a:solidFill>
                <a:latin typeface="AirbnbCereal_W_XBd"/>
              </a:rPr>
              <a:t>Accommodates = 2</a:t>
            </a:r>
            <a:endParaRPr lang="en-NL" sz="1200" dirty="0">
              <a:solidFill>
                <a:schemeClr val="bg1"/>
              </a:solidFill>
            </a:endParaRP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6D0E2AC-AD04-1389-C287-CB9DAE42DEA3}"/>
              </a:ext>
            </a:extLst>
          </p:cNvPr>
          <p:cNvSpPr txBox="1">
            <a:spLocks/>
          </p:cNvSpPr>
          <p:nvPr/>
        </p:nvSpPr>
        <p:spPr>
          <a:xfrm>
            <a:off x="565352" y="3666335"/>
            <a:ext cx="1769072" cy="2736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NL" sz="12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01CBA4-F3B6-552E-5DD1-3AD839EEF7C6}"/>
              </a:ext>
            </a:extLst>
          </p:cNvPr>
          <p:cNvSpPr txBox="1"/>
          <p:nvPr/>
        </p:nvSpPr>
        <p:spPr>
          <a:xfrm>
            <a:off x="565352" y="2762865"/>
            <a:ext cx="302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1"/>
                </a:solidFill>
              </a:rPr>
              <a:t>Occupancy rate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527C5C42-7DC5-4BD5-AFCD-B8379AE7A0E9}"/>
              </a:ext>
            </a:extLst>
          </p:cNvPr>
          <p:cNvSpPr/>
          <p:nvPr/>
        </p:nvSpPr>
        <p:spPr>
          <a:xfrm>
            <a:off x="565352" y="3455500"/>
            <a:ext cx="3392129" cy="354501"/>
          </a:xfrm>
          <a:prstGeom prst="roundRect">
            <a:avLst/>
          </a:prstGeom>
          <a:solidFill>
            <a:srgbClr val="FF595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36D3B33-C51E-6898-E72C-4B99CB9AC876}"/>
              </a:ext>
            </a:extLst>
          </p:cNvPr>
          <p:cNvSpPr txBox="1"/>
          <p:nvPr/>
        </p:nvSpPr>
        <p:spPr>
          <a:xfrm>
            <a:off x="565352" y="3465872"/>
            <a:ext cx="380016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1500" dirty="0">
                <a:solidFill>
                  <a:schemeClr val="bg1"/>
                </a:solidFill>
              </a:rPr>
              <a:t>RevPAR – Revenue per available room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C0BFA3E8-479F-F30A-CDD6-07D32B86C6BF}"/>
              </a:ext>
            </a:extLst>
          </p:cNvPr>
          <p:cNvSpPr/>
          <p:nvPr/>
        </p:nvSpPr>
        <p:spPr>
          <a:xfrm>
            <a:off x="565352" y="4124093"/>
            <a:ext cx="3392129" cy="354501"/>
          </a:xfrm>
          <a:prstGeom prst="roundRect">
            <a:avLst/>
          </a:prstGeom>
          <a:solidFill>
            <a:srgbClr val="FF595F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8522E8-39D9-8373-D6E1-28AA77C675B9}"/>
              </a:ext>
            </a:extLst>
          </p:cNvPr>
          <p:cNvSpPr txBox="1"/>
          <p:nvPr/>
        </p:nvSpPr>
        <p:spPr>
          <a:xfrm>
            <a:off x="565352" y="4095136"/>
            <a:ext cx="302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1"/>
                </a:solidFill>
              </a:rPr>
              <a:t>Avg length of stay </a:t>
            </a:r>
          </a:p>
        </p:txBody>
      </p:sp>
    </p:spTree>
    <p:extLst>
      <p:ext uri="{BB962C8B-B14F-4D97-AF65-F5344CB8AC3E}">
        <p14:creationId xmlns:p14="http://schemas.microsoft.com/office/powerpoint/2010/main" val="2195918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710BCB2C-2E35-B986-C159-4E6418254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600" y="472231"/>
            <a:ext cx="6421070" cy="442169"/>
          </a:xfrm>
        </p:spPr>
        <p:txBody>
          <a:bodyPr>
            <a:noAutofit/>
          </a:bodyPr>
          <a:lstStyle/>
          <a:p>
            <a:pPr algn="l"/>
            <a:r>
              <a:rPr lang="en-NL" sz="3200" dirty="0">
                <a:solidFill>
                  <a:schemeClr val="bg1">
                    <a:lumMod val="50000"/>
                  </a:schemeClr>
                </a:solidFill>
                <a:latin typeface="AirbnbCereal_W_XBd"/>
              </a:rPr>
              <a:t>KEY FINDINGS – Q2</a:t>
            </a:r>
            <a:endParaRPr lang="en-NL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49B5557-02DE-303E-6BD9-60B8B3F1C3A6}"/>
              </a:ext>
            </a:extLst>
          </p:cNvPr>
          <p:cNvSpPr/>
          <p:nvPr/>
        </p:nvSpPr>
        <p:spPr>
          <a:xfrm>
            <a:off x="136800" y="1440000"/>
            <a:ext cx="3427200" cy="640800"/>
          </a:xfrm>
          <a:prstGeom prst="round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9E60B5-C714-EDB1-0D59-53A39E222DDF}"/>
              </a:ext>
            </a:extLst>
          </p:cNvPr>
          <p:cNvSpPr/>
          <p:nvPr/>
        </p:nvSpPr>
        <p:spPr>
          <a:xfrm>
            <a:off x="1159200" y="482400"/>
            <a:ext cx="727200" cy="432000"/>
          </a:xfrm>
          <a:prstGeom prst="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rgbClr val="FF595F"/>
              </a:solidFill>
            </a:endParaRPr>
          </a:p>
        </p:txBody>
      </p:sp>
      <p:pic>
        <p:nvPicPr>
          <p:cNvPr id="37" name="Picture 36" descr="Logo, icon&#10;&#10;Description automatically generated">
            <a:extLst>
              <a:ext uri="{FF2B5EF4-FFF2-40B4-BE49-F238E27FC236}">
                <a16:creationId xmlns:a16="http://schemas.microsoft.com/office/drawing/2014/main" id="{1183F119-C3B5-0504-BA75-197154D47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06" y="4889460"/>
            <a:ext cx="1888299" cy="590093"/>
          </a:xfrm>
          <a:prstGeom prst="rect">
            <a:avLst/>
          </a:prstGeom>
        </p:spPr>
      </p:pic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F5DE1043-8248-9268-130A-3918C72523E2}"/>
              </a:ext>
            </a:extLst>
          </p:cNvPr>
          <p:cNvSpPr txBox="1">
            <a:spLocks/>
          </p:cNvSpPr>
          <p:nvPr/>
        </p:nvSpPr>
        <p:spPr>
          <a:xfrm>
            <a:off x="209099" y="1529831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Q2 – What features should I add in my property to increase the price?</a:t>
            </a:r>
            <a:endParaRPr lang="en-NL" sz="1600" dirty="0">
              <a:solidFill>
                <a:schemeClr val="bg1"/>
              </a:solidFill>
            </a:endParaRPr>
          </a:p>
        </p:txBody>
      </p:sp>
      <p:pic>
        <p:nvPicPr>
          <p:cNvPr id="10" name="Picture 9" descr="Chart, treemap chart&#10;&#10;Description automatically generated">
            <a:extLst>
              <a:ext uri="{FF2B5EF4-FFF2-40B4-BE49-F238E27FC236}">
                <a16:creationId xmlns:a16="http://schemas.microsoft.com/office/drawing/2014/main" id="{C2A698E0-E097-C985-D90D-F161D1BFE0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35" t="10122" r="11024" b="6168"/>
          <a:stretch/>
        </p:blipFill>
        <p:spPr>
          <a:xfrm>
            <a:off x="0" y="0"/>
            <a:ext cx="9079200" cy="561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16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710BCB2C-2E35-B986-C159-4E6418254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600" y="472231"/>
            <a:ext cx="6421070" cy="442169"/>
          </a:xfrm>
        </p:spPr>
        <p:txBody>
          <a:bodyPr>
            <a:noAutofit/>
          </a:bodyPr>
          <a:lstStyle/>
          <a:p>
            <a:pPr algn="l"/>
            <a:r>
              <a:rPr lang="en-NL" sz="3200" dirty="0">
                <a:solidFill>
                  <a:schemeClr val="bg1">
                    <a:lumMod val="50000"/>
                  </a:schemeClr>
                </a:solidFill>
                <a:latin typeface="AirbnbCereal_W_XBd"/>
              </a:rPr>
              <a:t>KEY FINDINGS – Q2</a:t>
            </a:r>
            <a:endParaRPr lang="en-NL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49B5557-02DE-303E-6BD9-60B8B3F1C3A6}"/>
              </a:ext>
            </a:extLst>
          </p:cNvPr>
          <p:cNvSpPr/>
          <p:nvPr/>
        </p:nvSpPr>
        <p:spPr>
          <a:xfrm>
            <a:off x="136800" y="1440000"/>
            <a:ext cx="3427200" cy="640800"/>
          </a:xfrm>
          <a:prstGeom prst="round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9E60B5-C714-EDB1-0D59-53A39E222DDF}"/>
              </a:ext>
            </a:extLst>
          </p:cNvPr>
          <p:cNvSpPr/>
          <p:nvPr/>
        </p:nvSpPr>
        <p:spPr>
          <a:xfrm>
            <a:off x="1159200" y="482400"/>
            <a:ext cx="727200" cy="432000"/>
          </a:xfrm>
          <a:prstGeom prst="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rgbClr val="FF595F"/>
              </a:solidFill>
            </a:endParaRPr>
          </a:p>
        </p:txBody>
      </p:sp>
      <p:pic>
        <p:nvPicPr>
          <p:cNvPr id="37" name="Picture 36" descr="Logo, icon&#10;&#10;Description automatically generated">
            <a:extLst>
              <a:ext uri="{FF2B5EF4-FFF2-40B4-BE49-F238E27FC236}">
                <a16:creationId xmlns:a16="http://schemas.microsoft.com/office/drawing/2014/main" id="{1183F119-C3B5-0504-BA75-197154D47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06" y="4889460"/>
            <a:ext cx="1888299" cy="590093"/>
          </a:xfrm>
          <a:prstGeom prst="rect">
            <a:avLst/>
          </a:prstGeom>
        </p:spPr>
      </p:pic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F5DE1043-8248-9268-130A-3918C72523E2}"/>
              </a:ext>
            </a:extLst>
          </p:cNvPr>
          <p:cNvSpPr txBox="1">
            <a:spLocks/>
          </p:cNvSpPr>
          <p:nvPr/>
        </p:nvSpPr>
        <p:spPr>
          <a:xfrm>
            <a:off x="209099" y="1529831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Q2 – What features should I add in my property to increase the price?</a:t>
            </a:r>
            <a:endParaRPr lang="en-NL" sz="1600" dirty="0">
              <a:solidFill>
                <a:schemeClr val="bg1"/>
              </a:solidFill>
            </a:endParaRP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00F4BD99-C071-65F8-E58A-C80723A02E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41" t="10403" r="35512" b="42283"/>
          <a:stretch/>
        </p:blipFill>
        <p:spPr>
          <a:xfrm>
            <a:off x="2498017" y="2224800"/>
            <a:ext cx="6645983" cy="339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938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E6430CB-16D0-F492-5E82-C5B24E1D0E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68" t="30615" r="27244" b="15338"/>
          <a:stretch/>
        </p:blipFill>
        <p:spPr>
          <a:xfrm>
            <a:off x="-64800" y="2016000"/>
            <a:ext cx="4738506" cy="2937600"/>
          </a:xfrm>
          <a:prstGeom prst="rect">
            <a:avLst/>
          </a:prstGeom>
        </p:spPr>
      </p:pic>
      <p:sp>
        <p:nvSpPr>
          <p:cNvPr id="29" name="Title 28">
            <a:extLst>
              <a:ext uri="{FF2B5EF4-FFF2-40B4-BE49-F238E27FC236}">
                <a16:creationId xmlns:a16="http://schemas.microsoft.com/office/drawing/2014/main" id="{710BCB2C-2E35-B986-C159-4E6418254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600" y="472231"/>
            <a:ext cx="6421070" cy="442169"/>
          </a:xfrm>
        </p:spPr>
        <p:txBody>
          <a:bodyPr>
            <a:noAutofit/>
          </a:bodyPr>
          <a:lstStyle/>
          <a:p>
            <a:pPr algn="l"/>
            <a:r>
              <a:rPr lang="en-NL" sz="3200" dirty="0">
                <a:solidFill>
                  <a:schemeClr val="bg1">
                    <a:lumMod val="50000"/>
                  </a:schemeClr>
                </a:solidFill>
                <a:latin typeface="AirbnbCereal_W_XBd"/>
              </a:rPr>
              <a:t>KEY FINDINGS – Q3</a:t>
            </a:r>
            <a:endParaRPr lang="en-NL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49B5557-02DE-303E-6BD9-60B8B3F1C3A6}"/>
              </a:ext>
            </a:extLst>
          </p:cNvPr>
          <p:cNvSpPr/>
          <p:nvPr/>
        </p:nvSpPr>
        <p:spPr>
          <a:xfrm>
            <a:off x="136800" y="1440000"/>
            <a:ext cx="3427200" cy="640800"/>
          </a:xfrm>
          <a:prstGeom prst="round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9E60B5-C714-EDB1-0D59-53A39E222DDF}"/>
              </a:ext>
            </a:extLst>
          </p:cNvPr>
          <p:cNvSpPr/>
          <p:nvPr/>
        </p:nvSpPr>
        <p:spPr>
          <a:xfrm>
            <a:off x="1159200" y="482400"/>
            <a:ext cx="727200" cy="432000"/>
          </a:xfrm>
          <a:prstGeom prst="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rgbClr val="FF595F"/>
              </a:solidFill>
            </a:endParaRPr>
          </a:p>
        </p:txBody>
      </p:sp>
      <p:pic>
        <p:nvPicPr>
          <p:cNvPr id="37" name="Picture 36" descr="Logo, icon&#10;&#10;Description automatically generated">
            <a:extLst>
              <a:ext uri="{FF2B5EF4-FFF2-40B4-BE49-F238E27FC236}">
                <a16:creationId xmlns:a16="http://schemas.microsoft.com/office/drawing/2014/main" id="{1183F119-C3B5-0504-BA75-197154D47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506" y="4889460"/>
            <a:ext cx="1888299" cy="590093"/>
          </a:xfrm>
          <a:prstGeom prst="rect">
            <a:avLst/>
          </a:prstGeom>
        </p:spPr>
      </p:pic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F5DE1043-8248-9268-130A-3918C72523E2}"/>
              </a:ext>
            </a:extLst>
          </p:cNvPr>
          <p:cNvSpPr txBox="1">
            <a:spLocks/>
          </p:cNvSpPr>
          <p:nvPr/>
        </p:nvSpPr>
        <p:spPr>
          <a:xfrm>
            <a:off x="209099" y="1529831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Q3 – Which are the best neighbourhoods to have an </a:t>
            </a:r>
            <a:r>
              <a:rPr lang="en-GB" sz="1600" dirty="0" err="1">
                <a:solidFill>
                  <a:schemeClr val="bg1"/>
                </a:solidFill>
                <a:latin typeface="AirbnbCereal_W_XBd"/>
              </a:rPr>
              <a:t>airbnb</a:t>
            </a:r>
            <a:r>
              <a:rPr lang="en-GB" sz="1600" dirty="0">
                <a:solidFill>
                  <a:schemeClr val="bg1"/>
                </a:solidFill>
                <a:latin typeface="AirbnbCereal_W_XBd"/>
              </a:rPr>
              <a:t>?</a:t>
            </a:r>
            <a:endParaRPr lang="en-NL" sz="1600" dirty="0">
              <a:solidFill>
                <a:schemeClr val="bg1"/>
              </a:solidFill>
            </a:endParaRP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A0DFACC2-3956-A82E-B15A-81EA9440D3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747" t="13761" r="29135" b="25626"/>
          <a:stretch/>
        </p:blipFill>
        <p:spPr>
          <a:xfrm>
            <a:off x="4413600" y="1692000"/>
            <a:ext cx="4125600" cy="3117600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FC02814-98FE-3136-0374-54DF0A281F04}"/>
              </a:ext>
            </a:extLst>
          </p:cNvPr>
          <p:cNvSpPr/>
          <p:nvPr/>
        </p:nvSpPr>
        <p:spPr>
          <a:xfrm>
            <a:off x="7551174" y="314633"/>
            <a:ext cx="1474839" cy="511277"/>
          </a:xfrm>
          <a:prstGeom prst="roundRect">
            <a:avLst/>
          </a:prstGeom>
          <a:solidFill>
            <a:srgbClr val="FF595F">
              <a:alpha val="573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solidFill>
                  <a:schemeClr val="bg1"/>
                </a:solidFill>
                <a:latin typeface="AirbnbCereal_W_XB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Property price per m2</a:t>
            </a:r>
            <a:endParaRPr lang="en-NL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9969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710BCB2C-2E35-B986-C159-4E6418254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600" y="472231"/>
            <a:ext cx="6421070" cy="442169"/>
          </a:xfrm>
        </p:spPr>
        <p:txBody>
          <a:bodyPr>
            <a:noAutofit/>
          </a:bodyPr>
          <a:lstStyle/>
          <a:p>
            <a:pPr algn="l"/>
            <a:r>
              <a:rPr lang="en-NL" sz="3200" dirty="0">
                <a:solidFill>
                  <a:schemeClr val="bg1">
                    <a:lumMod val="50000"/>
                  </a:schemeClr>
                </a:solidFill>
                <a:latin typeface="AirbnbCereal_W_XBd"/>
              </a:rPr>
              <a:t>KEY FINDINGS – Q4</a:t>
            </a:r>
            <a:endParaRPr lang="en-NL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449B5557-02DE-303E-6BD9-60B8B3F1C3A6}"/>
              </a:ext>
            </a:extLst>
          </p:cNvPr>
          <p:cNvSpPr/>
          <p:nvPr/>
        </p:nvSpPr>
        <p:spPr>
          <a:xfrm>
            <a:off x="136800" y="1440000"/>
            <a:ext cx="3427200" cy="640800"/>
          </a:xfrm>
          <a:prstGeom prst="round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9E60B5-C714-EDB1-0D59-53A39E222DDF}"/>
              </a:ext>
            </a:extLst>
          </p:cNvPr>
          <p:cNvSpPr/>
          <p:nvPr/>
        </p:nvSpPr>
        <p:spPr>
          <a:xfrm>
            <a:off x="1159200" y="482400"/>
            <a:ext cx="727200" cy="432000"/>
          </a:xfrm>
          <a:prstGeom prst="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rgbClr val="FF595F"/>
              </a:solidFill>
            </a:endParaRPr>
          </a:p>
        </p:txBody>
      </p:sp>
      <p:pic>
        <p:nvPicPr>
          <p:cNvPr id="37" name="Picture 36" descr="Logo, icon&#10;&#10;Description automatically generated">
            <a:extLst>
              <a:ext uri="{FF2B5EF4-FFF2-40B4-BE49-F238E27FC236}">
                <a16:creationId xmlns:a16="http://schemas.microsoft.com/office/drawing/2014/main" id="{1183F119-C3B5-0504-BA75-197154D47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06" y="4889460"/>
            <a:ext cx="1888299" cy="590093"/>
          </a:xfrm>
          <a:prstGeom prst="rect">
            <a:avLst/>
          </a:prstGeom>
        </p:spPr>
      </p:pic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F5DE1043-8248-9268-130A-3918C72523E2}"/>
              </a:ext>
            </a:extLst>
          </p:cNvPr>
          <p:cNvSpPr txBox="1">
            <a:spLocks/>
          </p:cNvSpPr>
          <p:nvPr/>
        </p:nvSpPr>
        <p:spPr>
          <a:xfrm>
            <a:off x="209099" y="1529831"/>
            <a:ext cx="3298501" cy="487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600" dirty="0">
                <a:solidFill>
                  <a:schemeClr val="bg1"/>
                </a:solidFill>
                <a:latin typeface="AirbnbCereal_W_XBd"/>
              </a:rPr>
              <a:t>Q4 – How much is the average price of a place according to some features?</a:t>
            </a:r>
            <a:endParaRPr lang="en-NL" sz="1600" dirty="0">
              <a:solidFill>
                <a:schemeClr val="bg1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D1C70B9-8F9F-FF0C-7B18-A2C6262007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1392885"/>
              </p:ext>
            </p:extLst>
          </p:nvPr>
        </p:nvGraphicFramePr>
        <p:xfrm>
          <a:off x="1386348" y="2576052"/>
          <a:ext cx="4975123" cy="1723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63938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710BCB2C-2E35-B986-C159-4E6418254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600" y="472231"/>
            <a:ext cx="6421070" cy="442169"/>
          </a:xfrm>
        </p:spPr>
        <p:txBody>
          <a:bodyPr>
            <a:noAutofit/>
          </a:bodyPr>
          <a:lstStyle/>
          <a:p>
            <a:pPr algn="l"/>
            <a:r>
              <a:rPr lang="en-NL" sz="3200" dirty="0">
                <a:solidFill>
                  <a:schemeClr val="bg1">
                    <a:lumMod val="50000"/>
                  </a:schemeClr>
                </a:solidFill>
                <a:latin typeface="AirbnbCereal_W_XBd"/>
              </a:rPr>
              <a:t>FUTURE PROJECTS</a:t>
            </a:r>
            <a:endParaRPr lang="en-NL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9E60B5-C714-EDB1-0D59-53A39E222DDF}"/>
              </a:ext>
            </a:extLst>
          </p:cNvPr>
          <p:cNvSpPr/>
          <p:nvPr/>
        </p:nvSpPr>
        <p:spPr>
          <a:xfrm>
            <a:off x="1159200" y="482400"/>
            <a:ext cx="727200" cy="432000"/>
          </a:xfrm>
          <a:prstGeom prst="rect">
            <a:avLst/>
          </a:prstGeom>
          <a:solidFill>
            <a:srgbClr val="FF595F"/>
          </a:solidFill>
          <a:ln>
            <a:solidFill>
              <a:srgbClr val="FF59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solidFill>
                <a:srgbClr val="FF595F"/>
              </a:solidFill>
            </a:endParaRPr>
          </a:p>
        </p:txBody>
      </p:sp>
      <p:pic>
        <p:nvPicPr>
          <p:cNvPr id="37" name="Picture 36" descr="Logo, icon&#10;&#10;Description automatically generated">
            <a:extLst>
              <a:ext uri="{FF2B5EF4-FFF2-40B4-BE49-F238E27FC236}">
                <a16:creationId xmlns:a16="http://schemas.microsoft.com/office/drawing/2014/main" id="{1183F119-C3B5-0504-BA75-197154D47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06" y="4889460"/>
            <a:ext cx="1888299" cy="590093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F8F3C32-C76E-CFFA-C8AA-12934B88F5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9639113"/>
              </p:ext>
            </p:extLst>
          </p:nvPr>
        </p:nvGraphicFramePr>
        <p:xfrm>
          <a:off x="796413" y="924233"/>
          <a:ext cx="6695768" cy="36870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8462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irbnb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595F"/>
      </a:accent1>
      <a:accent2>
        <a:srgbClr val="00A699"/>
      </a:accent2>
      <a:accent3>
        <a:srgbClr val="FC642C"/>
      </a:accent3>
      <a:accent4>
        <a:srgbClr val="484848"/>
      </a:accent4>
      <a:accent5>
        <a:srgbClr val="767676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813</TotalTime>
  <Words>287</Words>
  <Application>Microsoft Macintosh PowerPoint</Application>
  <PresentationFormat>On-screen Show (16:10)</PresentationFormat>
  <Paragraphs>44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AirbnbCereal_W_XBd</vt:lpstr>
      <vt:lpstr>Arial</vt:lpstr>
      <vt:lpstr>Calibri</vt:lpstr>
      <vt:lpstr>Calibri Light</vt:lpstr>
      <vt:lpstr>Office Theme</vt:lpstr>
      <vt:lpstr>PowerPoint Presentation</vt:lpstr>
      <vt:lpstr>OVERVIEW</vt:lpstr>
      <vt:lpstr>SOLUTION PROCESS</vt:lpstr>
      <vt:lpstr>KEY FINDINGS - Q1</vt:lpstr>
      <vt:lpstr>KEY FINDINGS – Q2</vt:lpstr>
      <vt:lpstr>KEY FINDINGS – Q2</vt:lpstr>
      <vt:lpstr>KEY FINDINGS – Q3</vt:lpstr>
      <vt:lpstr>KEY FINDINGS – Q4</vt:lpstr>
      <vt:lpstr>FUTURE PROJECTS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Estela Oshiro</dc:creator>
  <cp:lastModifiedBy>Estela Oshiro</cp:lastModifiedBy>
  <cp:revision>9</cp:revision>
  <dcterms:created xsi:type="dcterms:W3CDTF">2023-02-09T20:37:20Z</dcterms:created>
  <dcterms:modified xsi:type="dcterms:W3CDTF">2023-02-10T10:11:36Z</dcterms:modified>
</cp:coreProperties>
</file>

<file path=docProps/thumbnail.jpeg>
</file>